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media/image44.jpg" ContentType="image/jpg"/>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 id="2147483699" r:id="rId3"/>
    <p:sldMasterId id="2147483713" r:id="rId4"/>
  </p:sldMasterIdLst>
  <p:notesMasterIdLst>
    <p:notesMasterId r:id="rId53"/>
  </p:notesMasterIdLst>
  <p:handoutMasterIdLst>
    <p:handoutMasterId r:id="rId54"/>
  </p:handoutMasterIdLst>
  <p:sldIdLst>
    <p:sldId id="304" r:id="rId5"/>
    <p:sldId id="1403" r:id="rId6"/>
    <p:sldId id="306" r:id="rId7"/>
    <p:sldId id="303" r:id="rId8"/>
    <p:sldId id="1549" r:id="rId9"/>
    <p:sldId id="305" r:id="rId10"/>
    <p:sldId id="292" r:id="rId11"/>
    <p:sldId id="293" r:id="rId12"/>
    <p:sldId id="294" r:id="rId13"/>
    <p:sldId id="1555" r:id="rId14"/>
    <p:sldId id="1556" r:id="rId15"/>
    <p:sldId id="310" r:id="rId16"/>
    <p:sldId id="472" r:id="rId17"/>
    <p:sldId id="307" r:id="rId18"/>
    <p:sldId id="1550" r:id="rId19"/>
    <p:sldId id="311" r:id="rId20"/>
    <p:sldId id="1551" r:id="rId21"/>
    <p:sldId id="1552" r:id="rId22"/>
    <p:sldId id="1553" r:id="rId23"/>
    <p:sldId id="1563" r:id="rId24"/>
    <p:sldId id="1564" r:id="rId25"/>
    <p:sldId id="1565" r:id="rId26"/>
    <p:sldId id="1566" r:id="rId27"/>
    <p:sldId id="318" r:id="rId28"/>
    <p:sldId id="1567" r:id="rId29"/>
    <p:sldId id="1554" r:id="rId30"/>
    <p:sldId id="308" r:id="rId31"/>
    <p:sldId id="475" r:id="rId32"/>
    <p:sldId id="1557" r:id="rId33"/>
    <p:sldId id="1558" r:id="rId34"/>
    <p:sldId id="1559" r:id="rId35"/>
    <p:sldId id="1560" r:id="rId36"/>
    <p:sldId id="1579" r:id="rId37"/>
    <p:sldId id="1580" r:id="rId38"/>
    <p:sldId id="1561" r:id="rId39"/>
    <p:sldId id="1573" r:id="rId40"/>
    <p:sldId id="1571" r:id="rId41"/>
    <p:sldId id="299" r:id="rId42"/>
    <p:sldId id="300" r:id="rId43"/>
    <p:sldId id="302" r:id="rId44"/>
    <p:sldId id="1467" r:id="rId45"/>
    <p:sldId id="1481" r:id="rId46"/>
    <p:sldId id="1396" r:id="rId47"/>
    <p:sldId id="1463" r:id="rId48"/>
    <p:sldId id="1464" r:id="rId49"/>
    <p:sldId id="313" r:id="rId50"/>
    <p:sldId id="478" r:id="rId51"/>
    <p:sldId id="276" r:id="rId5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24960A-F5A9-434D-9F93-74186EB0A59C}" v="54" dt="2026-07-26T22:29:34.7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56250" autoAdjust="0"/>
  </p:normalViewPr>
  <p:slideViewPr>
    <p:cSldViewPr snapToGrid="0">
      <p:cViewPr varScale="1">
        <p:scale>
          <a:sx n="62" d="100"/>
          <a:sy n="62" d="100"/>
        </p:scale>
        <p:origin x="2436" y="66"/>
      </p:cViewPr>
      <p:guideLst/>
    </p:cSldViewPr>
  </p:slideViewPr>
  <p:notesTextViewPr>
    <p:cViewPr>
      <p:scale>
        <a:sx n="3" d="2"/>
        <a:sy n="3" d="2"/>
      </p:scale>
      <p:origin x="0" y="0"/>
    </p:cViewPr>
  </p:notesTextViewPr>
  <p:sorterViewPr>
    <p:cViewPr varScale="1">
      <p:scale>
        <a:sx n="100" d="100"/>
        <a:sy n="100" d="100"/>
      </p:scale>
      <p:origin x="0" y="-1640"/>
    </p:cViewPr>
  </p:sorterViewPr>
  <p:notesViewPr>
    <p:cSldViewPr snapToGrid="0">
      <p:cViewPr varScale="1">
        <p:scale>
          <a:sx n="71" d="100"/>
          <a:sy n="71" d="100"/>
        </p:scale>
        <p:origin x="5264"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Bartram" userId="a3c5e13cdf94b4ce" providerId="Windows Live" clId="Web-{7C24960A-F5A9-434D-9F93-74186EB0A59C}"/>
    <pc:docChg chg="addSld delSld modSld">
      <pc:chgData name="Mike Bartram" userId="a3c5e13cdf94b4ce" providerId="Windows Live" clId="Web-{7C24960A-F5A9-434D-9F93-74186EB0A59C}" dt="2026-07-26T22:29:34.730" v="53"/>
      <pc:docMkLst>
        <pc:docMk/>
      </pc:docMkLst>
      <pc:sldChg chg="delSp">
        <pc:chgData name="Mike Bartram" userId="a3c5e13cdf94b4ce" providerId="Windows Live" clId="Web-{7C24960A-F5A9-434D-9F93-74186EB0A59C}" dt="2026-07-25T16:29:38.114" v="10"/>
        <pc:sldMkLst>
          <pc:docMk/>
          <pc:sldMk cId="2579051312" sldId="303"/>
        </pc:sldMkLst>
        <pc:picChg chg="del">
          <ac:chgData name="Mike Bartram" userId="a3c5e13cdf94b4ce" providerId="Windows Live" clId="Web-{7C24960A-F5A9-434D-9F93-74186EB0A59C}" dt="2026-07-25T16:29:38.114" v="10"/>
          <ac:picMkLst>
            <pc:docMk/>
            <pc:sldMk cId="2579051312" sldId="303"/>
            <ac:picMk id="4" creationId="{6AAD1956-A2C9-CEE8-B3A0-55A0E6B284E0}"/>
          </ac:picMkLst>
        </pc:picChg>
      </pc:sldChg>
      <pc:sldChg chg="del">
        <pc:chgData name="Mike Bartram" userId="a3c5e13cdf94b4ce" providerId="Windows Live" clId="Web-{7C24960A-F5A9-434D-9F93-74186EB0A59C}" dt="2026-07-25T16:33:12.214" v="14"/>
        <pc:sldMkLst>
          <pc:docMk/>
          <pc:sldMk cId="1975051941" sldId="309"/>
        </pc:sldMkLst>
      </pc:sldChg>
      <pc:sldChg chg="modSp">
        <pc:chgData name="Mike Bartram" userId="a3c5e13cdf94b4ce" providerId="Windows Live" clId="Web-{7C24960A-F5A9-434D-9F93-74186EB0A59C}" dt="2026-07-26T22:28:23.837" v="51" actId="20577"/>
        <pc:sldMkLst>
          <pc:docMk/>
          <pc:sldMk cId="1778424045" sldId="311"/>
        </pc:sldMkLst>
        <pc:spChg chg="mod">
          <ac:chgData name="Mike Bartram" userId="a3c5e13cdf94b4ce" providerId="Windows Live" clId="Web-{7C24960A-F5A9-434D-9F93-74186EB0A59C}" dt="2026-07-26T22:28:23.837" v="51" actId="20577"/>
          <ac:spMkLst>
            <pc:docMk/>
            <pc:sldMk cId="1778424045" sldId="311"/>
            <ac:spMk id="5" creationId="{3E455B82-3DBD-EABC-6A49-00A409CDCEC8}"/>
          </ac:spMkLst>
        </pc:spChg>
      </pc:sldChg>
      <pc:sldChg chg="add">
        <pc:chgData name="Mike Bartram" userId="a3c5e13cdf94b4ce" providerId="Windows Live" clId="Web-{7C24960A-F5A9-434D-9F93-74186EB0A59C}" dt="2026-07-26T22:29:34.730" v="53"/>
        <pc:sldMkLst>
          <pc:docMk/>
          <pc:sldMk cId="1087907276" sldId="318"/>
        </pc:sldMkLst>
      </pc:sldChg>
      <pc:sldChg chg="modSp">
        <pc:chgData name="Mike Bartram" userId="a3c5e13cdf94b4ce" providerId="Windows Live" clId="Web-{7C24960A-F5A9-434D-9F93-74186EB0A59C}" dt="2026-07-25T16:33:42.386" v="26" actId="20577"/>
        <pc:sldMkLst>
          <pc:docMk/>
          <pc:sldMk cId="202356222" sldId="478"/>
        </pc:sldMkLst>
        <pc:spChg chg="mod">
          <ac:chgData name="Mike Bartram" userId="a3c5e13cdf94b4ce" providerId="Windows Live" clId="Web-{7C24960A-F5A9-434D-9F93-74186EB0A59C}" dt="2026-07-25T16:33:42.386" v="26" actId="20577"/>
          <ac:spMkLst>
            <pc:docMk/>
            <pc:sldMk cId="202356222" sldId="478"/>
            <ac:spMk id="3" creationId="{76CDAD6F-1488-4DB9-9EBD-2F37E9151484}"/>
          </ac:spMkLst>
        </pc:spChg>
      </pc:sldChg>
      <pc:sldChg chg="del">
        <pc:chgData name="Mike Bartram" userId="a3c5e13cdf94b4ce" providerId="Windows Live" clId="Web-{7C24960A-F5A9-434D-9F93-74186EB0A59C}" dt="2026-07-25T16:33:19.417" v="17"/>
        <pc:sldMkLst>
          <pc:docMk/>
          <pc:sldMk cId="2969737744" sldId="550"/>
        </pc:sldMkLst>
      </pc:sldChg>
      <pc:sldChg chg="modSp add">
        <pc:chgData name="Mike Bartram" userId="a3c5e13cdf94b4ce" providerId="Windows Live" clId="Web-{7C24960A-F5A9-434D-9F93-74186EB0A59C}" dt="2026-07-26T22:26:29.989" v="47" actId="20577"/>
        <pc:sldMkLst>
          <pc:docMk/>
          <pc:sldMk cId="910321222" sldId="1396"/>
        </pc:sldMkLst>
        <pc:spChg chg="mod">
          <ac:chgData name="Mike Bartram" userId="a3c5e13cdf94b4ce" providerId="Windows Live" clId="Web-{7C24960A-F5A9-434D-9F93-74186EB0A59C}" dt="2026-07-26T22:26:29.989" v="47" actId="20577"/>
          <ac:spMkLst>
            <pc:docMk/>
            <pc:sldMk cId="910321222" sldId="1396"/>
            <ac:spMk id="3" creationId="{4B36111C-0E13-4252-8A7E-7892BB0382E4}"/>
          </ac:spMkLst>
        </pc:spChg>
      </pc:sldChg>
      <pc:sldChg chg="modSp add">
        <pc:chgData name="Mike Bartram" userId="a3c5e13cdf94b4ce" providerId="Windows Live" clId="Web-{7C24960A-F5A9-434D-9F93-74186EB0A59C}" dt="2026-07-26T22:19:58.161" v="29" actId="20577"/>
        <pc:sldMkLst>
          <pc:docMk/>
          <pc:sldMk cId="356923097" sldId="1403"/>
        </pc:sldMkLst>
        <pc:spChg chg="mod">
          <ac:chgData name="Mike Bartram" userId="a3c5e13cdf94b4ce" providerId="Windows Live" clId="Web-{7C24960A-F5A9-434D-9F93-74186EB0A59C}" dt="2026-07-26T22:19:58.161" v="29" actId="20577"/>
          <ac:spMkLst>
            <pc:docMk/>
            <pc:sldMk cId="356923097" sldId="1403"/>
            <ac:spMk id="2" creationId="{ACF65442-AAE2-4541-A217-1A22443F6BFA}"/>
          </ac:spMkLst>
        </pc:spChg>
      </pc:sldChg>
      <pc:sldChg chg="del">
        <pc:chgData name="Mike Bartram" userId="a3c5e13cdf94b4ce" providerId="Windows Live" clId="Web-{7C24960A-F5A9-434D-9F93-74186EB0A59C}" dt="2026-07-25T16:33:18.870" v="16"/>
        <pc:sldMkLst>
          <pc:docMk/>
          <pc:sldMk cId="1017872551" sldId="1457"/>
        </pc:sldMkLst>
      </pc:sldChg>
      <pc:sldChg chg="del">
        <pc:chgData name="Mike Bartram" userId="a3c5e13cdf94b4ce" providerId="Windows Live" clId="Web-{7C24960A-F5A9-434D-9F93-74186EB0A59C}" dt="2026-07-25T16:33:19.854" v="18"/>
        <pc:sldMkLst>
          <pc:docMk/>
          <pc:sldMk cId="2627735030" sldId="1458"/>
        </pc:sldMkLst>
      </pc:sldChg>
      <pc:sldChg chg="del">
        <pc:chgData name="Mike Bartram" userId="a3c5e13cdf94b4ce" providerId="Windows Live" clId="Web-{7C24960A-F5A9-434D-9F93-74186EB0A59C}" dt="2026-07-25T16:33:20.433" v="19"/>
        <pc:sldMkLst>
          <pc:docMk/>
          <pc:sldMk cId="3923506504" sldId="1459"/>
        </pc:sldMkLst>
      </pc:sldChg>
      <pc:sldChg chg="add del">
        <pc:chgData name="Mike Bartram" userId="a3c5e13cdf94b4ce" providerId="Windows Live" clId="Web-{7C24960A-F5A9-434D-9F93-74186EB0A59C}" dt="2026-07-26T22:26:19.223" v="43"/>
        <pc:sldMkLst>
          <pc:docMk/>
          <pc:sldMk cId="3087650545" sldId="1462"/>
        </pc:sldMkLst>
      </pc:sldChg>
      <pc:sldChg chg="modSp add">
        <pc:chgData name="Mike Bartram" userId="a3c5e13cdf94b4ce" providerId="Windows Live" clId="Web-{7C24960A-F5A9-434D-9F93-74186EB0A59C}" dt="2026-07-26T22:26:35.614" v="48" actId="20577"/>
        <pc:sldMkLst>
          <pc:docMk/>
          <pc:sldMk cId="4145687431" sldId="1463"/>
        </pc:sldMkLst>
        <pc:spChg chg="mod">
          <ac:chgData name="Mike Bartram" userId="a3c5e13cdf94b4ce" providerId="Windows Live" clId="Web-{7C24960A-F5A9-434D-9F93-74186EB0A59C}" dt="2026-07-26T22:26:35.614" v="48" actId="20577"/>
          <ac:spMkLst>
            <pc:docMk/>
            <pc:sldMk cId="4145687431" sldId="1463"/>
            <ac:spMk id="3" creationId="{81C49F05-691E-9633-8036-7DBE47B3EE04}"/>
          </ac:spMkLst>
        </pc:spChg>
      </pc:sldChg>
      <pc:sldChg chg="modSp add">
        <pc:chgData name="Mike Bartram" userId="a3c5e13cdf94b4ce" providerId="Windows Live" clId="Web-{7C24960A-F5A9-434D-9F93-74186EB0A59C}" dt="2026-07-26T22:26:42.802" v="49" actId="20577"/>
        <pc:sldMkLst>
          <pc:docMk/>
          <pc:sldMk cId="2883517095" sldId="1464"/>
        </pc:sldMkLst>
        <pc:spChg chg="mod">
          <ac:chgData name="Mike Bartram" userId="a3c5e13cdf94b4ce" providerId="Windows Live" clId="Web-{7C24960A-F5A9-434D-9F93-74186EB0A59C}" dt="2026-07-26T22:26:42.802" v="49" actId="20577"/>
          <ac:spMkLst>
            <pc:docMk/>
            <pc:sldMk cId="2883517095" sldId="1464"/>
            <ac:spMk id="3" creationId="{81C49F05-691E-9633-8036-7DBE47B3EE04}"/>
          </ac:spMkLst>
        </pc:spChg>
      </pc:sldChg>
      <pc:sldChg chg="modSp add">
        <pc:chgData name="Mike Bartram" userId="a3c5e13cdf94b4ce" providerId="Windows Live" clId="Web-{7C24960A-F5A9-434D-9F93-74186EB0A59C}" dt="2026-07-26T22:26:14.863" v="42" actId="20577"/>
        <pc:sldMkLst>
          <pc:docMk/>
          <pc:sldMk cId="1943437044" sldId="1467"/>
        </pc:sldMkLst>
        <pc:spChg chg="mod">
          <ac:chgData name="Mike Bartram" userId="a3c5e13cdf94b4ce" providerId="Windows Live" clId="Web-{7C24960A-F5A9-434D-9F93-74186EB0A59C}" dt="2026-07-26T22:26:14.863" v="42" actId="20577"/>
          <ac:spMkLst>
            <pc:docMk/>
            <pc:sldMk cId="1943437044" sldId="1467"/>
            <ac:spMk id="2" creationId="{6FE8C0E8-1C46-9A45-6D7B-44D1E0009B64}"/>
          </ac:spMkLst>
        </pc:spChg>
      </pc:sldChg>
      <pc:sldChg chg="add">
        <pc:chgData name="Mike Bartram" userId="a3c5e13cdf94b4ce" providerId="Windows Live" clId="Web-{7C24960A-F5A9-434D-9F93-74186EB0A59C}" dt="2026-07-26T22:25:57.425" v="34"/>
        <pc:sldMkLst>
          <pc:docMk/>
          <pc:sldMk cId="4014354100" sldId="1481"/>
        </pc:sldMkLst>
      </pc:sldChg>
      <pc:sldChg chg="modSp">
        <pc:chgData name="Mike Bartram" userId="a3c5e13cdf94b4ce" providerId="Windows Live" clId="Web-{7C24960A-F5A9-434D-9F93-74186EB0A59C}" dt="2026-07-26T22:28:33.259" v="52" actId="20577"/>
        <pc:sldMkLst>
          <pc:docMk/>
          <pc:sldMk cId="2585472511" sldId="1550"/>
        </pc:sldMkLst>
        <pc:spChg chg="mod">
          <ac:chgData name="Mike Bartram" userId="a3c5e13cdf94b4ce" providerId="Windows Live" clId="Web-{7C24960A-F5A9-434D-9F93-74186EB0A59C}" dt="2026-07-26T22:28:33.259" v="52" actId="20577"/>
          <ac:spMkLst>
            <pc:docMk/>
            <pc:sldMk cId="2585472511" sldId="1550"/>
            <ac:spMk id="5" creationId="{98CF0AFB-96D3-80B1-B528-075DE43FA655}"/>
          </ac:spMkLst>
        </pc:spChg>
      </pc:sldChg>
      <pc:sldChg chg="del">
        <pc:chgData name="Mike Bartram" userId="a3c5e13cdf94b4ce" providerId="Windows Live" clId="Web-{7C24960A-F5A9-434D-9F93-74186EB0A59C}" dt="2026-07-25T16:33:21.167" v="20"/>
        <pc:sldMkLst>
          <pc:docMk/>
          <pc:sldMk cId="2486552602" sldId="1568"/>
        </pc:sldMkLst>
      </pc:sldChg>
      <pc:sldChg chg="del">
        <pc:chgData name="Mike Bartram" userId="a3c5e13cdf94b4ce" providerId="Windows Live" clId="Web-{7C24960A-F5A9-434D-9F93-74186EB0A59C}" dt="2026-07-26T22:23:40.560" v="31"/>
        <pc:sldMkLst>
          <pc:docMk/>
          <pc:sldMk cId="3332093972" sldId="1574"/>
        </pc:sldMkLst>
      </pc:sldChg>
      <pc:sldChg chg="del">
        <pc:chgData name="Mike Bartram" userId="a3c5e13cdf94b4ce" providerId="Windows Live" clId="Web-{7C24960A-F5A9-434D-9F93-74186EB0A59C}" dt="2026-07-25T16:33:12.698" v="15"/>
        <pc:sldMkLst>
          <pc:docMk/>
          <pc:sldMk cId="3684769821" sldId="1575"/>
        </pc:sldMkLst>
      </pc:sldChg>
      <pc:sldChg chg="del">
        <pc:chgData name="Mike Bartram" userId="a3c5e13cdf94b4ce" providerId="Windows Live" clId="Web-{7C24960A-F5A9-434D-9F93-74186EB0A59C}" dt="2026-07-25T16:33:05.573" v="11"/>
        <pc:sldMkLst>
          <pc:docMk/>
          <pc:sldMk cId="2645530036" sldId="1576"/>
        </pc:sldMkLst>
      </pc:sldChg>
      <pc:sldChg chg="del">
        <pc:chgData name="Mike Bartram" userId="a3c5e13cdf94b4ce" providerId="Windows Live" clId="Web-{7C24960A-F5A9-434D-9F93-74186EB0A59C}" dt="2026-07-25T16:33:07.370" v="12"/>
        <pc:sldMkLst>
          <pc:docMk/>
          <pc:sldMk cId="4259535613" sldId="1577"/>
        </pc:sldMkLst>
      </pc:sldChg>
      <pc:sldChg chg="del">
        <pc:chgData name="Mike Bartram" userId="a3c5e13cdf94b4ce" providerId="Windows Live" clId="Web-{7C24960A-F5A9-434D-9F93-74186EB0A59C}" dt="2026-07-25T16:33:08.995" v="13"/>
        <pc:sldMkLst>
          <pc:docMk/>
          <pc:sldMk cId="3111448169" sldId="1578"/>
        </pc:sldMkLst>
      </pc:sldChg>
      <pc:sldChg chg="modSp new del">
        <pc:chgData name="Mike Bartram" userId="a3c5e13cdf94b4ce" providerId="Windows Live" clId="Web-{7C24960A-F5A9-434D-9F93-74186EB0A59C}" dt="2026-07-26T22:20:03.333" v="30"/>
        <pc:sldMkLst>
          <pc:docMk/>
          <pc:sldMk cId="3873183790" sldId="1581"/>
        </pc:sldMkLst>
        <pc:spChg chg="mod">
          <ac:chgData name="Mike Bartram" userId="a3c5e13cdf94b4ce" providerId="Windows Live" clId="Web-{7C24960A-F5A9-434D-9F93-74186EB0A59C}" dt="2026-07-25T16:28:46.503" v="9" actId="20577"/>
          <ac:spMkLst>
            <pc:docMk/>
            <pc:sldMk cId="3873183790" sldId="1581"/>
            <ac:spMk id="2" creationId="{2AC5216D-0CC9-CCF9-5995-A0DCE63FEF2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FAED71-D0D0-6981-422B-A0DA2DAFECB3}"/>
              </a:ext>
            </a:extLst>
          </p:cNvPr>
          <p:cNvSpPr>
            <a:spLocks noGrp="1"/>
          </p:cNvSpPr>
          <p:nvPr>
            <p:ph type="hdr" sz="quarter"/>
          </p:nvPr>
        </p:nvSpPr>
        <p:spPr>
          <a:xfrm>
            <a:off x="0" y="1"/>
            <a:ext cx="3170583" cy="482027"/>
          </a:xfrm>
          <a:prstGeom prst="rect">
            <a:avLst/>
          </a:prstGeom>
        </p:spPr>
        <p:txBody>
          <a:bodyPr vert="horz" lIns="94855" tIns="47427" rIns="94855" bIns="47427" rtlCol="0"/>
          <a:lstStyle>
            <a:lvl1pPr algn="l">
              <a:defRPr sz="1200"/>
            </a:lvl1pPr>
          </a:lstStyle>
          <a:p>
            <a:endParaRPr lang="en-US"/>
          </a:p>
        </p:txBody>
      </p:sp>
      <p:sp>
        <p:nvSpPr>
          <p:cNvPr id="3" name="Date Placeholder 2">
            <a:extLst>
              <a:ext uri="{FF2B5EF4-FFF2-40B4-BE49-F238E27FC236}">
                <a16:creationId xmlns:a16="http://schemas.microsoft.com/office/drawing/2014/main" id="{8D77DCBD-1ED1-950C-8580-0FB3EF076169}"/>
              </a:ext>
            </a:extLst>
          </p:cNvPr>
          <p:cNvSpPr>
            <a:spLocks noGrp="1"/>
          </p:cNvSpPr>
          <p:nvPr>
            <p:ph type="dt" sz="quarter" idx="1"/>
          </p:nvPr>
        </p:nvSpPr>
        <p:spPr>
          <a:xfrm>
            <a:off x="4142963" y="1"/>
            <a:ext cx="3170583" cy="482027"/>
          </a:xfrm>
          <a:prstGeom prst="rect">
            <a:avLst/>
          </a:prstGeom>
        </p:spPr>
        <p:txBody>
          <a:bodyPr vert="horz" lIns="94855" tIns="47427" rIns="94855" bIns="47427" rtlCol="0"/>
          <a:lstStyle>
            <a:lvl1pPr algn="r">
              <a:defRPr sz="1200"/>
            </a:lvl1pPr>
          </a:lstStyle>
          <a:p>
            <a:fld id="{F37363B2-310E-40E8-B1C8-F3CD04811E5E}" type="datetimeFigureOut">
              <a:rPr lang="en-US" smtClean="0"/>
              <a:t>7/26/2026</a:t>
            </a:fld>
            <a:endParaRPr lang="en-US"/>
          </a:p>
        </p:txBody>
      </p:sp>
      <p:sp>
        <p:nvSpPr>
          <p:cNvPr id="4" name="Footer Placeholder 3">
            <a:extLst>
              <a:ext uri="{FF2B5EF4-FFF2-40B4-BE49-F238E27FC236}">
                <a16:creationId xmlns:a16="http://schemas.microsoft.com/office/drawing/2014/main" id="{86A79447-C826-AC16-F672-EB26892C9F26}"/>
              </a:ext>
            </a:extLst>
          </p:cNvPr>
          <p:cNvSpPr>
            <a:spLocks noGrp="1"/>
          </p:cNvSpPr>
          <p:nvPr>
            <p:ph type="ftr" sz="quarter" idx="2"/>
          </p:nvPr>
        </p:nvSpPr>
        <p:spPr>
          <a:xfrm>
            <a:off x="0" y="9119173"/>
            <a:ext cx="3170583" cy="482027"/>
          </a:xfrm>
          <a:prstGeom prst="rect">
            <a:avLst/>
          </a:prstGeom>
        </p:spPr>
        <p:txBody>
          <a:bodyPr vert="horz" lIns="94855" tIns="47427" rIns="94855" bIns="4742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993D717-9BEB-5D99-A0DB-951E7C33D99E}"/>
              </a:ext>
            </a:extLst>
          </p:cNvPr>
          <p:cNvSpPr>
            <a:spLocks noGrp="1"/>
          </p:cNvSpPr>
          <p:nvPr>
            <p:ph type="sldNum" sz="quarter" idx="3"/>
          </p:nvPr>
        </p:nvSpPr>
        <p:spPr>
          <a:xfrm>
            <a:off x="4142963" y="9119173"/>
            <a:ext cx="3170583" cy="482027"/>
          </a:xfrm>
          <a:prstGeom prst="rect">
            <a:avLst/>
          </a:prstGeom>
        </p:spPr>
        <p:txBody>
          <a:bodyPr vert="horz" lIns="94855" tIns="47427" rIns="94855" bIns="47427" rtlCol="0" anchor="b"/>
          <a:lstStyle>
            <a:lvl1pPr algn="r">
              <a:defRPr sz="1200"/>
            </a:lvl1pPr>
          </a:lstStyle>
          <a:p>
            <a:fld id="{58BD4FB1-5D6F-408F-83B0-8011F77F417E}" type="slidenum">
              <a:rPr lang="en-US" smtClean="0"/>
              <a:t>‹#›</a:t>
            </a:fld>
            <a:endParaRPr lang="en-US"/>
          </a:p>
        </p:txBody>
      </p:sp>
    </p:spTree>
    <p:extLst>
      <p:ext uri="{BB962C8B-B14F-4D97-AF65-F5344CB8AC3E}">
        <p14:creationId xmlns:p14="http://schemas.microsoft.com/office/powerpoint/2010/main" val="327856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5" tIns="47427" rIns="94855" bIns="47427" rtlCol="0"/>
          <a:lstStyle>
            <a:lvl1pPr algn="l">
              <a:defRPr sz="1200"/>
            </a:lvl1pPr>
          </a:lstStyle>
          <a:p>
            <a:endParaRPr lang="en-US"/>
          </a:p>
        </p:txBody>
      </p:sp>
      <p:sp>
        <p:nvSpPr>
          <p:cNvPr id="3" name="Date Placeholder 2"/>
          <p:cNvSpPr>
            <a:spLocks noGrp="1"/>
          </p:cNvSpPr>
          <p:nvPr>
            <p:ph type="dt" idx="1"/>
          </p:nvPr>
        </p:nvSpPr>
        <p:spPr>
          <a:xfrm>
            <a:off x="4142963" y="1"/>
            <a:ext cx="3170583" cy="482027"/>
          </a:xfrm>
          <a:prstGeom prst="rect">
            <a:avLst/>
          </a:prstGeom>
        </p:spPr>
        <p:txBody>
          <a:bodyPr vert="horz" lIns="94855" tIns="47427" rIns="94855" bIns="47427" rtlCol="0"/>
          <a:lstStyle>
            <a:lvl1pPr algn="r">
              <a:defRPr sz="1200"/>
            </a:lvl1pPr>
          </a:lstStyle>
          <a:p>
            <a:fld id="{FEA8EACB-E074-4C80-B0F9-BB04393D8E52}" type="datetimeFigureOut">
              <a:rPr lang="en-US" smtClean="0"/>
              <a:t>7/26/2026</a:t>
            </a:fld>
            <a:endParaRPr lang="en-US"/>
          </a:p>
        </p:txBody>
      </p:sp>
      <p:sp>
        <p:nvSpPr>
          <p:cNvPr id="4" name="Slide Image Placeholder 3"/>
          <p:cNvSpPr>
            <a:spLocks noGrp="1" noRot="1" noChangeAspect="1"/>
          </p:cNvSpPr>
          <p:nvPr>
            <p:ph type="sldImg" idx="2"/>
          </p:nvPr>
        </p:nvSpPr>
        <p:spPr>
          <a:xfrm>
            <a:off x="779463" y="1200150"/>
            <a:ext cx="5756275" cy="3238500"/>
          </a:xfrm>
          <a:prstGeom prst="rect">
            <a:avLst/>
          </a:prstGeom>
          <a:noFill/>
          <a:ln w="12700">
            <a:solidFill>
              <a:prstClr val="black"/>
            </a:solidFill>
          </a:ln>
        </p:spPr>
        <p:txBody>
          <a:bodyPr vert="horz" lIns="94855" tIns="47427" rIns="94855" bIns="47427" rtlCol="0" anchor="ctr"/>
          <a:lstStyle/>
          <a:p>
            <a:endParaRPr lang="en-US"/>
          </a:p>
        </p:txBody>
      </p:sp>
      <p:sp>
        <p:nvSpPr>
          <p:cNvPr id="5" name="Notes Placeholder 4"/>
          <p:cNvSpPr>
            <a:spLocks noGrp="1"/>
          </p:cNvSpPr>
          <p:nvPr>
            <p:ph type="body" sz="quarter" idx="3"/>
          </p:nvPr>
        </p:nvSpPr>
        <p:spPr>
          <a:xfrm>
            <a:off x="732183" y="4620251"/>
            <a:ext cx="5850835" cy="3780800"/>
          </a:xfrm>
          <a:prstGeom prst="rect">
            <a:avLst/>
          </a:prstGeom>
        </p:spPr>
        <p:txBody>
          <a:bodyPr vert="horz" lIns="94855" tIns="47427" rIns="94855" bIns="474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173"/>
            <a:ext cx="3170583" cy="482027"/>
          </a:xfrm>
          <a:prstGeom prst="rect">
            <a:avLst/>
          </a:prstGeom>
        </p:spPr>
        <p:txBody>
          <a:bodyPr vert="horz" lIns="94855" tIns="47427" rIns="94855" bIns="47427" rtlCol="0" anchor="b"/>
          <a:lstStyle>
            <a:lvl1pPr algn="l">
              <a:defRPr sz="1200"/>
            </a:lvl1pPr>
          </a:lstStyle>
          <a:p>
            <a:endParaRPr lang="en-US"/>
          </a:p>
        </p:txBody>
      </p:sp>
      <p:sp>
        <p:nvSpPr>
          <p:cNvPr id="7" name="Slide Number Placeholder 6"/>
          <p:cNvSpPr>
            <a:spLocks noGrp="1"/>
          </p:cNvSpPr>
          <p:nvPr>
            <p:ph type="sldNum" sz="quarter" idx="5"/>
          </p:nvPr>
        </p:nvSpPr>
        <p:spPr>
          <a:xfrm>
            <a:off x="4142963" y="9119173"/>
            <a:ext cx="3170583" cy="482027"/>
          </a:xfrm>
          <a:prstGeom prst="rect">
            <a:avLst/>
          </a:prstGeom>
        </p:spPr>
        <p:txBody>
          <a:bodyPr vert="horz" lIns="94855" tIns="47427" rIns="94855" bIns="47427" rtlCol="0" anchor="b"/>
          <a:lstStyle>
            <a:lvl1pPr algn="r">
              <a:defRPr sz="1200"/>
            </a:lvl1pPr>
          </a:lstStyle>
          <a:p>
            <a:fld id="{C00A3026-D0F2-425A-AEC9-D51297609FDD}" type="slidenum">
              <a:rPr lang="en-US" smtClean="0"/>
              <a:t>‹#›</a:t>
            </a:fld>
            <a:endParaRPr lang="en-US"/>
          </a:p>
        </p:txBody>
      </p:sp>
    </p:spTree>
    <p:extLst>
      <p:ext uri="{BB962C8B-B14F-4D97-AF65-F5344CB8AC3E}">
        <p14:creationId xmlns:p14="http://schemas.microsoft.com/office/powerpoint/2010/main" val="3683057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411" fontAlgn="base">
              <a:spcBef>
                <a:spcPct val="30000"/>
              </a:spcBef>
              <a:spcAft>
                <a:spcPct val="0"/>
              </a:spcAft>
              <a:defRPr/>
            </a:pPr>
            <a:r>
              <a:rPr lang="en-US" altLang="en-US" dirty="0">
                <a:solidFill>
                  <a:prstClr val="black"/>
                </a:solidFill>
                <a:latin typeface="Calibri"/>
              </a:rPr>
              <a:t>This PowerPoint presentation from the National Federation of State High School Associations (NFHS) covers the following:</a:t>
            </a:r>
          </a:p>
          <a:p>
            <a:pPr defTabSz="948411" fontAlgn="base">
              <a:spcBef>
                <a:spcPct val="30000"/>
              </a:spcBef>
              <a:spcAft>
                <a:spcPct val="0"/>
              </a:spcAft>
              <a:buFont typeface="Wingdings" panose="05000000000000000000" pitchFamily="2" charset="2"/>
              <a:buChar char="ü"/>
              <a:defRPr/>
            </a:pPr>
            <a:r>
              <a:rPr lang="en-US" altLang="en-US" dirty="0">
                <a:solidFill>
                  <a:prstClr val="black"/>
                </a:solidFill>
                <a:latin typeface="Calibri"/>
              </a:rPr>
              <a:t>  2026 NFHS Football Rules Changes-</a:t>
            </a:r>
          </a:p>
          <a:p>
            <a:pPr defTabSz="948411" fontAlgn="base">
              <a:spcBef>
                <a:spcPct val="30000"/>
              </a:spcBef>
              <a:spcAft>
                <a:spcPct val="0"/>
              </a:spcAft>
              <a:buFont typeface="Wingdings" panose="05000000000000000000" pitchFamily="2" charset="2"/>
              <a:buChar char="ü"/>
              <a:defRPr/>
            </a:pPr>
            <a:r>
              <a:rPr lang="en-US" altLang="en-US" dirty="0">
                <a:solidFill>
                  <a:prstClr val="black"/>
                </a:solidFill>
                <a:latin typeface="Calibri"/>
              </a:rPr>
              <a:t>  2026 NFHS Football Editorial Changes-</a:t>
            </a:r>
          </a:p>
          <a:p>
            <a:pPr defTabSz="948411" fontAlgn="base">
              <a:spcBef>
                <a:spcPct val="30000"/>
              </a:spcBef>
              <a:spcAft>
                <a:spcPct val="0"/>
              </a:spcAft>
              <a:buFont typeface="Wingdings" panose="05000000000000000000" pitchFamily="2" charset="2"/>
              <a:buChar char="ü"/>
              <a:defRPr/>
            </a:pPr>
            <a:r>
              <a:rPr lang="en-US" altLang="en-US" dirty="0">
                <a:solidFill>
                  <a:prstClr val="black"/>
                </a:solidFill>
                <a:latin typeface="Calibri"/>
              </a:rPr>
              <a:t>  2026 NFHS Football Points of Emphasis-</a:t>
            </a:r>
          </a:p>
          <a:p>
            <a:pPr defTabSz="948411" fontAlgn="base">
              <a:spcBef>
                <a:spcPct val="30000"/>
              </a:spcBef>
              <a:spcAft>
                <a:spcPct val="0"/>
              </a:spcAft>
              <a:buFont typeface="Wingdings" panose="05000000000000000000" pitchFamily="2" charset="2"/>
              <a:buChar char="ü"/>
              <a:defRPr/>
            </a:pPr>
            <a:r>
              <a:rPr lang="en-US" altLang="en-US" dirty="0">
                <a:solidFill>
                  <a:prstClr val="black"/>
                </a:solidFill>
                <a:latin typeface="Calibri"/>
              </a:rPr>
              <a:t>  2026 NFHS Football Rules Reminders-</a:t>
            </a:r>
          </a:p>
          <a:p>
            <a:pPr defTabSz="948411" fontAlgn="base">
              <a:spcBef>
                <a:spcPct val="30000"/>
              </a:spcBef>
              <a:spcAft>
                <a:spcPct val="0"/>
              </a:spcAft>
              <a:buFont typeface="Wingdings" panose="05000000000000000000" pitchFamily="2" charset="2"/>
              <a:buChar char="ü"/>
              <a:defRPr/>
            </a:pPr>
            <a:r>
              <a:rPr lang="en-US" altLang="en-US">
                <a:solidFill>
                  <a:prstClr val="black"/>
                </a:solidFill>
                <a:latin typeface="Calibri"/>
              </a:rPr>
              <a:t>  2026 and 2027 </a:t>
            </a:r>
            <a:r>
              <a:rPr lang="en-US" altLang="en-US" dirty="0">
                <a:solidFill>
                  <a:prstClr val="black"/>
                </a:solidFill>
                <a:latin typeface="Calibri"/>
              </a:rPr>
              <a:t>NFHS Football Game Officials Manual Changes- </a:t>
            </a:r>
          </a:p>
          <a:p>
            <a:pPr defTabSz="948411" fontAlgn="base">
              <a:spcBef>
                <a:spcPct val="30000"/>
              </a:spcBef>
              <a:spcAft>
                <a:spcPct val="0"/>
              </a:spcAft>
              <a:buFont typeface="Wingdings" panose="05000000000000000000" pitchFamily="2" charset="2"/>
              <a:buChar char="ü"/>
              <a:defRPr/>
            </a:pPr>
            <a:r>
              <a:rPr lang="en-US" altLang="en-US" dirty="0">
                <a:solidFill>
                  <a:prstClr val="black"/>
                </a:solidFill>
                <a:latin typeface="Calibri"/>
              </a:rPr>
              <a:t>  2026-27 NFHS Football Information-</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a:t>
            </a:fld>
            <a:endParaRPr lang="en-US"/>
          </a:p>
        </p:txBody>
      </p:sp>
    </p:spTree>
    <p:extLst>
      <p:ext uri="{BB962C8B-B14F-4D97-AF65-F5344CB8AC3E}">
        <p14:creationId xmlns:p14="http://schemas.microsoft.com/office/powerpoint/2010/main" val="38171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EDITORIAL CHANGE</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NFHS OFFICIAL FOOTBALL SIGNALS – Signal #21 – Delay of Game</a:t>
            </a:r>
          </a:p>
          <a:p>
            <a:pPr defTabSz="1004926" eaLnBrk="0" fontAlgn="base" hangingPunct="0">
              <a:spcBef>
                <a:spcPct val="30000"/>
              </a:spcBef>
              <a:spcAft>
                <a:spcPct val="0"/>
              </a:spcAft>
              <a:defRPr/>
            </a:pPr>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eaLnBrk="0" fontAlgn="base" hangingPunct="0">
              <a:spcBef>
                <a:spcPct val="30000"/>
              </a:spcBef>
              <a:spcAft>
                <a:spcPct val="0"/>
              </a:spcAft>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Change:</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The NFHS Football Game Officials Manual Committee recommended changing Signal #21 – Delay of Game – to folded crossed arms in front of the body for 2026.  The NFHS Football Rules Editorial Committee approved this change. </a:t>
            </a:r>
            <a:endPar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11</a:t>
            </a:fld>
            <a:endParaRPr lang="en-US"/>
          </a:p>
        </p:txBody>
      </p:sp>
    </p:spTree>
    <p:extLst>
      <p:ext uri="{BB962C8B-B14F-4D97-AF65-F5344CB8AC3E}">
        <p14:creationId xmlns:p14="http://schemas.microsoft.com/office/powerpoint/2010/main" val="327387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411" fontAlgn="base">
              <a:spcBef>
                <a:spcPct val="30000"/>
              </a:spcBef>
              <a:spcAft>
                <a:spcPct val="0"/>
              </a:spcAft>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EDITORIAL CHANGES</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buFont typeface="Wingdings" panose="05000000000000000000" pitchFamily="2" charset="2"/>
              <a:buChar char="v"/>
              <a:defRPr/>
            </a:pPr>
            <a:endPar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Slide:</a:t>
            </a:r>
            <a:endParaRPr lang="en-US" altLang="en-US" sz="1300"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defRPr/>
            </a:pP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This slide lists the rules references and a brief description of the additional football editorial changes that were made to the 2026 NFHS Football Rules Book.</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12</a:t>
            </a:fld>
            <a:endParaRPr lang="en-US"/>
          </a:p>
        </p:txBody>
      </p:sp>
    </p:spTree>
    <p:extLst>
      <p:ext uri="{BB962C8B-B14F-4D97-AF65-F5344CB8AC3E}">
        <p14:creationId xmlns:p14="http://schemas.microsoft.com/office/powerpoint/2010/main" val="3419114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411" fontAlgn="base">
              <a:spcBef>
                <a:spcPct val="30000"/>
              </a:spcBef>
              <a:spcAft>
                <a:spcPct val="0"/>
              </a:spcAft>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EDITORIAL CHANGES</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buFont typeface="Wingdings" panose="05000000000000000000" pitchFamily="2" charset="2"/>
              <a:buChar char="v"/>
              <a:defRPr/>
            </a:pPr>
            <a:endPar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Slide:</a:t>
            </a:r>
            <a:endParaRPr lang="en-US" altLang="en-US" sz="1300"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defRPr/>
            </a:pP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This slide lists the rules references and a brief description of the additional football editorial changes that were made to the 2026 NFHS Football Rules Book.</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13</a:t>
            </a:fld>
            <a:endParaRPr lang="en-US"/>
          </a:p>
        </p:txBody>
      </p:sp>
    </p:spTree>
    <p:extLst>
      <p:ext uri="{BB962C8B-B14F-4D97-AF65-F5344CB8AC3E}">
        <p14:creationId xmlns:p14="http://schemas.microsoft.com/office/powerpoint/2010/main" val="679154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14</a:t>
            </a:fld>
            <a:endParaRPr lang="en-US"/>
          </a:p>
        </p:txBody>
      </p:sp>
    </p:spTree>
    <p:extLst>
      <p:ext uri="{BB962C8B-B14F-4D97-AF65-F5344CB8AC3E}">
        <p14:creationId xmlns:p14="http://schemas.microsoft.com/office/powerpoint/2010/main" val="367483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PlayPics</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endParaRPr lang="en-US" sz="1300" dirty="0">
              <a:solidFill>
                <a:prstClr val="black"/>
              </a:solidFill>
              <a:latin typeface="Aptos" panose="02110004020202020204"/>
            </a:endParaRPr>
          </a:p>
        </p:txBody>
      </p:sp>
      <p:sp>
        <p:nvSpPr>
          <p:cNvPr id="4" name="Slide Number Placeholder 3"/>
          <p:cNvSpPr>
            <a:spLocks noGrp="1"/>
          </p:cNvSpPr>
          <p:nvPr>
            <p:ph type="sldNum" sz="quarter" idx="5"/>
          </p:nvPr>
        </p:nvSpPr>
        <p:spPr/>
        <p:txBody>
          <a:bodyPr/>
          <a:lstStyle/>
          <a:p>
            <a:fld id="{C00A3026-D0F2-425A-AEC9-D51297609FDD}" type="slidenum">
              <a:rPr lang="en-US" smtClean="0"/>
              <a:t>15</a:t>
            </a:fld>
            <a:endParaRPr lang="en-US"/>
          </a:p>
        </p:txBody>
      </p:sp>
    </p:spTree>
    <p:extLst>
      <p:ext uri="{BB962C8B-B14F-4D97-AF65-F5344CB8AC3E}">
        <p14:creationId xmlns:p14="http://schemas.microsoft.com/office/powerpoint/2010/main" val="2158891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PlayPics</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endParaRPr lang="en-US" sz="1300" dirty="0">
              <a:solidFill>
                <a:prstClr val="black"/>
              </a:solidFill>
              <a:latin typeface="Aptos" panose="02110004020202020204"/>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16</a:t>
            </a:fld>
            <a:endParaRPr lang="en-US"/>
          </a:p>
        </p:txBody>
      </p:sp>
    </p:spTree>
    <p:extLst>
      <p:ext uri="{BB962C8B-B14F-4D97-AF65-F5344CB8AC3E}">
        <p14:creationId xmlns:p14="http://schemas.microsoft.com/office/powerpoint/2010/main" val="1565089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PlayPics</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17</a:t>
            </a:fld>
            <a:endParaRPr lang="en-US"/>
          </a:p>
        </p:txBody>
      </p:sp>
    </p:spTree>
    <p:extLst>
      <p:ext uri="{BB962C8B-B14F-4D97-AF65-F5344CB8AC3E}">
        <p14:creationId xmlns:p14="http://schemas.microsoft.com/office/powerpoint/2010/main" val="2524919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18</a:t>
            </a:fld>
            <a:endParaRPr lang="en-US"/>
          </a:p>
        </p:txBody>
      </p:sp>
    </p:spTree>
    <p:extLst>
      <p:ext uri="{BB962C8B-B14F-4D97-AF65-F5344CB8AC3E}">
        <p14:creationId xmlns:p14="http://schemas.microsoft.com/office/powerpoint/2010/main" val="4223530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19</a:t>
            </a:fld>
            <a:endParaRPr lang="en-US"/>
          </a:p>
        </p:txBody>
      </p:sp>
    </p:spTree>
    <p:extLst>
      <p:ext uri="{BB962C8B-B14F-4D97-AF65-F5344CB8AC3E}">
        <p14:creationId xmlns:p14="http://schemas.microsoft.com/office/powerpoint/2010/main" val="2895871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20</a:t>
            </a:fld>
            <a:endParaRPr lang="en-US"/>
          </a:p>
        </p:txBody>
      </p:sp>
    </p:spTree>
    <p:extLst>
      <p:ext uri="{BB962C8B-B14F-4D97-AF65-F5344CB8AC3E}">
        <p14:creationId xmlns:p14="http://schemas.microsoft.com/office/powerpoint/2010/main" val="3031239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3</a:t>
            </a:fld>
            <a:endParaRPr lang="en-US"/>
          </a:p>
        </p:txBody>
      </p:sp>
    </p:spTree>
    <p:extLst>
      <p:ext uri="{BB962C8B-B14F-4D97-AF65-F5344CB8AC3E}">
        <p14:creationId xmlns:p14="http://schemas.microsoft.com/office/powerpoint/2010/main" val="2388055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PlayPics</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21</a:t>
            </a:fld>
            <a:endParaRPr lang="en-US"/>
          </a:p>
        </p:txBody>
      </p:sp>
    </p:spTree>
    <p:extLst>
      <p:ext uri="{BB962C8B-B14F-4D97-AF65-F5344CB8AC3E}">
        <p14:creationId xmlns:p14="http://schemas.microsoft.com/office/powerpoint/2010/main" val="2236182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22</a:t>
            </a:fld>
            <a:endParaRPr lang="en-US"/>
          </a:p>
        </p:txBody>
      </p:sp>
    </p:spTree>
    <p:extLst>
      <p:ext uri="{BB962C8B-B14F-4D97-AF65-F5344CB8AC3E}">
        <p14:creationId xmlns:p14="http://schemas.microsoft.com/office/powerpoint/2010/main" val="803988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PlayPics</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23</a:t>
            </a:fld>
            <a:endParaRPr lang="en-US"/>
          </a:p>
        </p:txBody>
      </p:sp>
    </p:spTree>
    <p:extLst>
      <p:ext uri="{BB962C8B-B14F-4D97-AF65-F5344CB8AC3E}">
        <p14:creationId xmlns:p14="http://schemas.microsoft.com/office/powerpoint/2010/main" val="40062474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PlayPics</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24</a:t>
            </a:fld>
            <a:endParaRPr lang="en-US"/>
          </a:p>
        </p:txBody>
      </p:sp>
    </p:spTree>
    <p:extLst>
      <p:ext uri="{BB962C8B-B14F-4D97-AF65-F5344CB8AC3E}">
        <p14:creationId xmlns:p14="http://schemas.microsoft.com/office/powerpoint/2010/main" val="3511980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cap="all" dirty="0" err="1">
                <a:solidFill>
                  <a:prstClr val="black"/>
                </a:solidFill>
                <a:latin typeface="Calibri" panose="020F0502020204030204" pitchFamily="34" charset="0"/>
                <a:ea typeface="Calibri" panose="020F0502020204030204" pitchFamily="34" charset="0"/>
                <a:cs typeface="Calibri" panose="020F0502020204030204" pitchFamily="34" charset="0"/>
              </a:rPr>
              <a:t>RuleS</a:t>
            </a:r>
            <a:r>
              <a:rPr lang="en-US" altLang="en-US" sz="1300" b="1" u="sng" cap="all" dirty="0">
                <a:solidFill>
                  <a:prstClr val="black"/>
                </a:solidFill>
                <a:latin typeface="Calibri" panose="020F0502020204030204" pitchFamily="34" charset="0"/>
                <a:ea typeface="Calibri" panose="020F0502020204030204" pitchFamily="34" charset="0"/>
                <a:cs typeface="Calibri" panose="020F0502020204030204" pitchFamily="34" charset="0"/>
              </a:rPr>
              <a:t> Reminder</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a:t>
            </a:r>
            <a:r>
              <a:rPr lang="en-US" sz="1300" dirty="0" err="1">
                <a:solidFill>
                  <a:prstClr val="black"/>
                </a:solidFill>
                <a:latin typeface="Calibri" panose="020F0502020204030204" pitchFamily="34" charset="0"/>
                <a:ea typeface="Calibri" panose="020F0502020204030204" pitchFamily="34" charset="0"/>
                <a:cs typeface="Calibri" panose="020F0502020204030204" pitchFamily="34" charset="0"/>
              </a:rPr>
              <a:t>PlayPics</a:t>
            </a: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and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25</a:t>
            </a:fld>
            <a:endParaRPr lang="en-US"/>
          </a:p>
        </p:txBody>
      </p:sp>
    </p:spTree>
    <p:extLst>
      <p:ext uri="{BB962C8B-B14F-4D97-AF65-F5344CB8AC3E}">
        <p14:creationId xmlns:p14="http://schemas.microsoft.com/office/powerpoint/2010/main" val="1860253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26</a:t>
            </a:fld>
            <a:endParaRPr lang="en-US"/>
          </a:p>
        </p:txBody>
      </p:sp>
    </p:spTree>
    <p:extLst>
      <p:ext uri="{BB962C8B-B14F-4D97-AF65-F5344CB8AC3E}">
        <p14:creationId xmlns:p14="http://schemas.microsoft.com/office/powerpoint/2010/main" val="8905765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411">
              <a:buFont typeface="Wingdings" panose="05000000000000000000" pitchFamily="2" charset="2"/>
              <a:buChar char="v"/>
              <a:defRPr/>
            </a:pPr>
            <a:r>
              <a:rPr lang="en-US" altLang="en-US" b="1" u="sng" dirty="0">
                <a:solidFill>
                  <a:prstClr val="black"/>
                </a:solidFill>
                <a:latin typeface="Calibri" panose="020F0502020204030204" pitchFamily="34" charset="0"/>
                <a:ea typeface="Calibri" panose="020F0502020204030204" pitchFamily="34" charset="0"/>
                <a:cs typeface="Calibri" panose="020F0502020204030204" pitchFamily="34" charset="0"/>
              </a:rPr>
              <a:t>POINTS OF EMPHASIS:</a:t>
            </a:r>
          </a:p>
          <a:p>
            <a:pPr defTabSz="948411">
              <a:defRPr/>
            </a:pPr>
            <a:endParaRPr lang="en-US" altLang="en-US" b="1"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buFont typeface="Wingdings" panose="05000000000000000000" pitchFamily="2" charset="2"/>
              <a:buChar char="v"/>
              <a:defRPr/>
            </a:pPr>
            <a:r>
              <a:rPr lang="en-US" altLang="en-US"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Slide:</a:t>
            </a:r>
          </a:p>
          <a:p>
            <a:pPr defTabSz="948411">
              <a:defRPr/>
            </a:pPr>
            <a:r>
              <a:rPr lang="en-US" altLang="en-US" dirty="0">
                <a:solidFill>
                  <a:prstClr val="black"/>
                </a:solidFill>
                <a:latin typeface="Calibri" panose="020F0502020204030204" pitchFamily="34" charset="0"/>
                <a:ea typeface="Calibri" panose="020F0502020204030204" pitchFamily="34" charset="0"/>
                <a:cs typeface="Calibri" panose="020F0502020204030204" pitchFamily="34" charset="0"/>
              </a:rPr>
              <a:t>The following football points of emphasis were selected by the NFHS Football Rules Committee for the 2026 high school football season.  These four football points of emphasis need to be stressed to all coaches, game officials, players, parents, school administrators, appropriate health-care professionals and all others who have an interest in high school football. </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27</a:t>
            </a:fld>
            <a:endParaRPr lang="en-US"/>
          </a:p>
        </p:txBody>
      </p:sp>
    </p:spTree>
    <p:extLst>
      <p:ext uri="{BB962C8B-B14F-4D97-AF65-F5344CB8AC3E}">
        <p14:creationId xmlns:p14="http://schemas.microsoft.com/office/powerpoint/2010/main" val="846886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Flagrant and Unsportsmanlike Fouls  (Point of Emphasis):</a:t>
            </a:r>
          </a:p>
          <a:p>
            <a:endParaRPr lang="en-US" dirty="0">
              <a:latin typeface="Calibri" panose="020F0502020204030204" pitchFamily="34" charset="0"/>
              <a:ea typeface="Calibri" panose="020F0502020204030204" pitchFamily="34" charset="0"/>
              <a:cs typeface="Calibri" panose="020F0502020204030204" pitchFamily="34" charset="0"/>
            </a:endParaRPr>
          </a:p>
          <a:p>
            <a:pPr algn="l"/>
            <a:r>
              <a:rPr lang="en-US" dirty="0">
                <a:latin typeface="Calibri" panose="020F0502020204030204" pitchFamily="34" charset="0"/>
                <a:ea typeface="Calibri" panose="020F0502020204030204" pitchFamily="34" charset="0"/>
                <a:cs typeface="Calibri" panose="020F0502020204030204" pitchFamily="34" charset="0"/>
              </a:rPr>
              <a:t>     In high school football, flagrant fouls and unsportsmanlike fouls are serious rule violations that threaten player safety and the integrity of the game. The National Federation of State High School Associations (NFHS) places a strong emphasis on sportsmanship and risk minimization because players are still developing physically and emotionally. Game officials play a critical role in identifying and penalizing these fouls to ensure the game is played fairly, safely, and with respect for all participants.</a:t>
            </a:r>
          </a:p>
          <a:p>
            <a:pPr algn="l"/>
            <a:r>
              <a:rPr lang="en-US" dirty="0">
                <a:latin typeface="Calibri" panose="020F0502020204030204" pitchFamily="34" charset="0"/>
                <a:ea typeface="Calibri" panose="020F0502020204030204" pitchFamily="34" charset="0"/>
                <a:cs typeface="Calibri" panose="020F0502020204030204" pitchFamily="34" charset="0"/>
              </a:rPr>
              <a:t>     Flagrant fouls are the most severe type of personal foul in high school football. These actions involve intentional, reckless or excessively violent behavior that shows a clear disregard for the safety of others. Flagrant fouls are fouls so severe or extreme that they place an opponent in danger of serious injury. They may also involve violations that are extremely or persistently vulgar or abusive. Examples include fighting, maliciously targeting the head or neck area, striking an opponent, or delivering a violent illegal blindside block or late hit. When a flagrant foul occurs, the penalty is 15 yards and automatic disqualification of the offending player. Removing players who commit flagrant fouls helps prevent serious injuries and stops situations from escalating into further violence.</a:t>
            </a:r>
          </a:p>
        </p:txBody>
      </p:sp>
      <p:sp>
        <p:nvSpPr>
          <p:cNvPr id="4" name="Slide Number Placeholder 3"/>
          <p:cNvSpPr>
            <a:spLocks noGrp="1"/>
          </p:cNvSpPr>
          <p:nvPr>
            <p:ph type="sldNum" sz="quarter" idx="5"/>
          </p:nvPr>
        </p:nvSpPr>
        <p:spPr/>
        <p:txBody>
          <a:bodyPr/>
          <a:lstStyle/>
          <a:p>
            <a:fld id="{C00A3026-D0F2-425A-AEC9-D51297609FDD}" type="slidenum">
              <a:rPr lang="en-US" smtClean="0"/>
              <a:t>28</a:t>
            </a:fld>
            <a:endParaRPr lang="en-US"/>
          </a:p>
        </p:txBody>
      </p:sp>
    </p:spTree>
    <p:extLst>
      <p:ext uri="{BB962C8B-B14F-4D97-AF65-F5344CB8AC3E}">
        <p14:creationId xmlns:p14="http://schemas.microsoft.com/office/powerpoint/2010/main" val="392066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Flagrant and Unsportsmanlike Fouls  (Point of Emphasis) - continued:</a:t>
            </a:r>
          </a:p>
          <a:p>
            <a:endParaRPr lang="en-US" dirty="0"/>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In high school football (NFHS rules), unsportsmanlike fouls are non-contact fouls that violate standards of fair play, respect and sportsmanship, while personal fouls are fouls that involve illegal personal contact. Unsportsmanlike fouls are penalized even if they don’t directly affect the play, and while they may not be physically violent, they harm the tone of the game. Common examples include:</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taunting,</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threatening gestures or posturing,</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racist comments,</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trash talking,</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excessive or choreographed celebrations,</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aggressively spiking, spinning or throwing the ball high into the air,</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using profanity,</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spitting,</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arguing with game officials, or</a:t>
            </a:r>
          </a:p>
          <a:p>
            <a:pPr defTabSz="1004926">
              <a:defRPr/>
            </a:pP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throwing equipment.</a:t>
            </a:r>
          </a:p>
          <a:p>
            <a:pPr algn="l"/>
            <a:r>
              <a:rPr lang="en-US" dirty="0">
                <a:latin typeface="Calibri" panose="020F0502020204030204" pitchFamily="34" charset="0"/>
                <a:ea typeface="Calibri" panose="020F0502020204030204" pitchFamily="34" charset="0"/>
                <a:cs typeface="Calibri" panose="020F0502020204030204" pitchFamily="34" charset="0"/>
              </a:rPr>
              <a:t>     Unsportsmanlike fouls can be committed by players, coaches or other team personnel. Each unsportsmanlike foul results in a 15-yard penalty, and a player who commits two such fouls in one game is disqualified.</a:t>
            </a:r>
          </a:p>
        </p:txBody>
      </p:sp>
      <p:sp>
        <p:nvSpPr>
          <p:cNvPr id="4" name="Slide Number Placeholder 3"/>
          <p:cNvSpPr>
            <a:spLocks noGrp="1"/>
          </p:cNvSpPr>
          <p:nvPr>
            <p:ph type="sldNum" sz="quarter" idx="5"/>
          </p:nvPr>
        </p:nvSpPr>
        <p:spPr/>
        <p:txBody>
          <a:bodyPr/>
          <a:lstStyle/>
          <a:p>
            <a:fld id="{C00A3026-D0F2-425A-AEC9-D51297609FDD}" type="slidenum">
              <a:rPr lang="en-US" smtClean="0"/>
              <a:t>29</a:t>
            </a:fld>
            <a:endParaRPr lang="en-US"/>
          </a:p>
        </p:txBody>
      </p:sp>
    </p:spTree>
    <p:extLst>
      <p:ext uri="{BB962C8B-B14F-4D97-AF65-F5344CB8AC3E}">
        <p14:creationId xmlns:p14="http://schemas.microsoft.com/office/powerpoint/2010/main" val="3940551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Flagrant and Unsportsmanlike Fouls  (Point of Emphasis) - continued:</a:t>
            </a:r>
          </a:p>
          <a:p>
            <a:endParaRPr lang="en-US" dirty="0"/>
          </a:p>
          <a:p>
            <a:pPr algn="l"/>
            <a:r>
              <a:rPr lang="en-US" dirty="0">
                <a:latin typeface="Calibri" panose="020F0502020204030204" pitchFamily="34" charset="0"/>
                <a:ea typeface="Calibri" panose="020F0502020204030204" pitchFamily="34" charset="0"/>
                <a:cs typeface="Calibri" panose="020F0502020204030204" pitchFamily="34" charset="0"/>
              </a:rPr>
              <a:t>     Game officials must consistently penalize both flagrant and unsportsmanlike fouls to maintain control of the game. When these actions go unpunished, players may feel emboldened to act more aggressively or disrespectfully, increasing the risk of fights and injuries. Proper enforcement sends a clear message that dangerous or unsportsmanlike behavior will not be tolerated, helping to keep emotions in check and the game orderly.</a:t>
            </a:r>
          </a:p>
          <a:p>
            <a:pPr algn="l"/>
            <a:r>
              <a:rPr lang="en-US" dirty="0">
                <a:latin typeface="Calibri" panose="020F0502020204030204" pitchFamily="34" charset="0"/>
                <a:ea typeface="Calibri" panose="020F0502020204030204" pitchFamily="34" charset="0"/>
                <a:cs typeface="Calibri" panose="020F0502020204030204" pitchFamily="34" charset="0"/>
              </a:rPr>
              <a:t>     Penalizing flagrant and unsportsmanlike fouls is important because high school football is about more than winning; it is about teaching values such as respect, discipline, and responsibility. By enforcing these rules, game officials protect players, promote good sportsmanship, and set a positive example for young athletes. Consistent enforcement helps ensure that high school football remains a safe, competitive and educational experience for everyone involved.</a:t>
            </a:r>
          </a:p>
        </p:txBody>
      </p:sp>
      <p:sp>
        <p:nvSpPr>
          <p:cNvPr id="4" name="Slide Number Placeholder 3"/>
          <p:cNvSpPr>
            <a:spLocks noGrp="1"/>
          </p:cNvSpPr>
          <p:nvPr>
            <p:ph type="sldNum" sz="quarter" idx="5"/>
          </p:nvPr>
        </p:nvSpPr>
        <p:spPr/>
        <p:txBody>
          <a:bodyPr/>
          <a:lstStyle/>
          <a:p>
            <a:fld id="{C00A3026-D0F2-425A-AEC9-D51297609FDD}" type="slidenum">
              <a:rPr lang="en-US" smtClean="0"/>
              <a:t>30</a:t>
            </a:fld>
            <a:endParaRPr lang="en-US"/>
          </a:p>
        </p:txBody>
      </p:sp>
    </p:spTree>
    <p:extLst>
      <p:ext uri="{BB962C8B-B14F-4D97-AF65-F5344CB8AC3E}">
        <p14:creationId xmlns:p14="http://schemas.microsoft.com/office/powerpoint/2010/main" val="1841744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100" b="1" u="sng" dirty="0">
                <a:solidFill>
                  <a:prstClr val="black"/>
                </a:solidFill>
                <a:latin typeface="Calibri" panose="020F0502020204030204" pitchFamily="34" charset="0"/>
                <a:ea typeface="Calibri" panose="020F0502020204030204" pitchFamily="34" charset="0"/>
                <a:cs typeface="Calibri" panose="020F0502020204030204" pitchFamily="34" charset="0"/>
              </a:rPr>
              <a:t>RULE CHANGE</a:t>
            </a:r>
            <a:r>
              <a:rPr lang="en-US" altLang="en-US" sz="11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RULE 1 – SECTION 5  PLAYER EQUIPMENT                                                     </a:t>
            </a:r>
          </a:p>
          <a:p>
            <a:pPr defTabSz="1004778" eaLnBrk="0" fontAlgn="base" hangingPunct="0">
              <a:spcBef>
                <a:spcPct val="30000"/>
              </a:spcBef>
              <a:spcAft>
                <a:spcPct val="0"/>
              </a:spcAft>
              <a:defRPr/>
            </a:pPr>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r>
              <a:rPr lang="en-US" sz="1300" b="1" dirty="0">
                <a:latin typeface="Calibri" panose="020F0502020204030204" pitchFamily="34" charset="0"/>
                <a:ea typeface="Calibri" panose="020F0502020204030204" pitchFamily="34" charset="0"/>
                <a:cs typeface="Calibri" panose="020F0502020204030204" pitchFamily="34" charset="0"/>
              </a:rPr>
              <a:t>ART. 3 . . . </a:t>
            </a:r>
            <a:r>
              <a:rPr lang="en-US" sz="1300" dirty="0">
                <a:latin typeface="Calibri" panose="020F0502020204030204" pitchFamily="34" charset="0"/>
                <a:ea typeface="Calibri" panose="020F0502020204030204" pitchFamily="34" charset="0"/>
                <a:cs typeface="Calibri" panose="020F0502020204030204" pitchFamily="34" charset="0"/>
              </a:rPr>
              <a:t>Illegal equipment. No player shall participate while wearing illegal equipment. This applies to any equipment, which in the opinion of the umpire is dangerous, confusing or inappropriate. Illegal equipment shall always include but is not limited to: …</a:t>
            </a:r>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eaLnBrk="0" fontAlgn="base" hangingPunct="0">
              <a:spcBef>
                <a:spcPct val="30000"/>
              </a:spcBef>
              <a:spcAft>
                <a:spcPct val="0"/>
              </a:spcAft>
              <a:defRPr/>
            </a:pPr>
            <a:r>
              <a:rPr lang="en-US" sz="1300" dirty="0">
                <a:latin typeface="Calibri" panose="020F0502020204030204" pitchFamily="34" charset="0"/>
                <a:ea typeface="Calibri" panose="020F0502020204030204" pitchFamily="34" charset="0"/>
                <a:cs typeface="Calibri" panose="020F0502020204030204" pitchFamily="34" charset="0"/>
              </a:rPr>
              <a:t>c.  The following Other Illegal Equipment: …</a:t>
            </a:r>
          </a:p>
          <a:p>
            <a:pPr algn="l"/>
            <a:r>
              <a:rPr lang="en-US" sz="1300" dirty="0">
                <a:latin typeface="Calibri" panose="020F0502020204030204" pitchFamily="34" charset="0"/>
                <a:ea typeface="Calibri" panose="020F0502020204030204" pitchFamily="34" charset="0"/>
                <a:cs typeface="Calibri" panose="020F0502020204030204" pitchFamily="34" charset="0"/>
              </a:rPr>
              <a:t>9.  Play cards not worn on the wrist, arm </a:t>
            </a:r>
            <a:r>
              <a:rPr lang="en-US" sz="1300" u="sng" dirty="0">
                <a:latin typeface="Calibri" panose="020F0502020204030204" pitchFamily="34" charset="0"/>
                <a:ea typeface="Calibri" panose="020F0502020204030204" pitchFamily="34" charset="0"/>
                <a:cs typeface="Calibri" panose="020F0502020204030204" pitchFamily="34" charset="0"/>
              </a:rPr>
              <a:t>or belt.</a:t>
            </a:r>
          </a:p>
          <a:p>
            <a:pPr defTabSz="1004778" eaLnBrk="0" fontAlgn="base" hangingPunct="0">
              <a:spcBef>
                <a:spcPct val="30000"/>
              </a:spcBef>
              <a:spcAft>
                <a:spcPct val="0"/>
              </a:spcAft>
              <a:defRPr/>
            </a:pPr>
            <a:endParaRPr lang="en-US" altLang="en-US" sz="10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l"/>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Change:</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1300" dirty="0">
                <a:latin typeface="Calibri" panose="020F0502020204030204" pitchFamily="34" charset="0"/>
                <a:ea typeface="Calibri" panose="020F0502020204030204" pitchFamily="34" charset="0"/>
                <a:cs typeface="Calibri" panose="020F0502020204030204" pitchFamily="34" charset="0"/>
              </a:rPr>
              <a:t>The committee has approved the wearing of play cards on both the forearm/wrist and belt areas of the body.</a:t>
            </a:r>
            <a:endPar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4</a:t>
            </a:fld>
            <a:endParaRPr lang="en-US"/>
          </a:p>
        </p:txBody>
      </p:sp>
    </p:spTree>
    <p:extLst>
      <p:ext uri="{BB962C8B-B14F-4D97-AF65-F5344CB8AC3E}">
        <p14:creationId xmlns:p14="http://schemas.microsoft.com/office/powerpoint/2010/main" val="3644074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panose="020F0502020204030204" pitchFamily="34" charset="0"/>
                <a:ea typeface="Calibri" panose="020F0502020204030204" pitchFamily="34" charset="0"/>
                <a:cs typeface="Calibri" panose="020F0502020204030204" pitchFamily="34" charset="0"/>
              </a:rPr>
              <a:t>Helping the Runner  (Point of Emphasis):</a:t>
            </a:r>
          </a:p>
          <a:p>
            <a:endParaRPr lang="en-US" dirty="0">
              <a:latin typeface="Calibri" panose="020F0502020204030204" pitchFamily="34" charset="0"/>
              <a:ea typeface="Calibri" panose="020F0502020204030204" pitchFamily="34" charset="0"/>
              <a:cs typeface="Calibri" panose="020F0502020204030204" pitchFamily="34" charset="0"/>
            </a:endParaRPr>
          </a:p>
          <a:p>
            <a:pPr algn="l"/>
            <a:r>
              <a:rPr lang="en-US" dirty="0">
                <a:latin typeface="Calibri" panose="020F0502020204030204" pitchFamily="34" charset="0"/>
                <a:ea typeface="Calibri" panose="020F0502020204030204" pitchFamily="34" charset="0"/>
                <a:cs typeface="Calibri" panose="020F0502020204030204" pitchFamily="34" charset="0"/>
              </a:rPr>
              <a:t>     Collegiate and professional football rules allow offensive players to pile in behind and directly push the runner. The “tush push” is an example of such a play often used at those levels. Although illegal under NFHS rules, these plays are becoming more common in the high school game. As guardians of the game, it is imperative that all stakeholders work together to remove “illegally helping the runner” from our high school game.</a:t>
            </a:r>
          </a:p>
          <a:p>
            <a:pPr algn="l"/>
            <a:r>
              <a:rPr lang="en-US" dirty="0">
                <a:latin typeface="Calibri" panose="020F0502020204030204" pitchFamily="34" charset="0"/>
                <a:ea typeface="Calibri" panose="020F0502020204030204" pitchFamily="34" charset="0"/>
                <a:cs typeface="Calibri" panose="020F0502020204030204" pitchFamily="34" charset="0"/>
              </a:rPr>
              <a:t>     Administrators, coaches and football game officials all have a responsibility to know, respect and teach/enforce the NFHS rules of high school football. Football is a vigorous, physical contact game and, for this reason, much attention is given to minimizing risk of injury to all players. Each respective rules code (NFL, NCAA and NFHS) has rules that coincide with the physical development of competing athletes and their goals for the game.</a:t>
            </a:r>
          </a:p>
          <a:p>
            <a:pPr algn="l"/>
            <a:r>
              <a:rPr lang="en-US" dirty="0">
                <a:latin typeface="Calibri" panose="020F0502020204030204" pitchFamily="34" charset="0"/>
                <a:ea typeface="Calibri" panose="020F0502020204030204" pitchFamily="34" charset="0"/>
                <a:cs typeface="Calibri" panose="020F0502020204030204" pitchFamily="34" charset="0"/>
              </a:rPr>
              <a:t>     The NFHS Football Rules Committee focuses on minimizing risk and supporting a balance between offensive and defensive rules. Illegally helping the runner to assist forward progress presents a risk of injury to the runner and others. The additional momentum to a particular offensive player, as opposed to the pile, swings the balance toward the offense in a manner not intended by the rules.</a:t>
            </a:r>
          </a:p>
        </p:txBody>
      </p:sp>
      <p:sp>
        <p:nvSpPr>
          <p:cNvPr id="4" name="Slide Number Placeholder 3"/>
          <p:cNvSpPr>
            <a:spLocks noGrp="1"/>
          </p:cNvSpPr>
          <p:nvPr>
            <p:ph type="sldNum" sz="quarter" idx="5"/>
          </p:nvPr>
        </p:nvSpPr>
        <p:spPr/>
        <p:txBody>
          <a:bodyPr/>
          <a:lstStyle/>
          <a:p>
            <a:fld id="{C00A3026-D0F2-425A-AEC9-D51297609FDD}" type="slidenum">
              <a:rPr lang="en-US" smtClean="0"/>
              <a:t>31</a:t>
            </a:fld>
            <a:endParaRPr lang="en-US"/>
          </a:p>
        </p:txBody>
      </p:sp>
    </p:spTree>
    <p:extLst>
      <p:ext uri="{BB962C8B-B14F-4D97-AF65-F5344CB8AC3E}">
        <p14:creationId xmlns:p14="http://schemas.microsoft.com/office/powerpoint/2010/main" val="24463777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33E66-B853-46D9-826D-FE60741FB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EFB8E-D5FC-9217-74D2-F93B43C9D6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2245E-D533-625F-0E98-F32A93E60C28}"/>
              </a:ext>
            </a:extLst>
          </p:cNvPr>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Helping the Runner  (Point of Emphasis) - continued:</a:t>
            </a:r>
          </a:p>
          <a:p>
            <a:endParaRPr lang="en-US" dirty="0"/>
          </a:p>
          <a:p>
            <a:pPr algn="l"/>
            <a:r>
              <a:rPr lang="en-US" dirty="0">
                <a:latin typeface="Calibri" panose="020F0502020204030204" pitchFamily="34" charset="0"/>
                <a:ea typeface="Calibri" panose="020F0502020204030204" pitchFamily="34" charset="0"/>
                <a:cs typeface="Calibri" panose="020F0502020204030204" pitchFamily="34" charset="0"/>
              </a:rPr>
              <a:t>     Football game officials should be aware of ruling plays dead when a runner’s forward progress is clearly stopped, and they should penalize actions by offensive teammates who directly contact the runner and push, pull or lift the runner forward in a clear and obvious attempt to keep the runner’s progress moving forward.</a:t>
            </a:r>
          </a:p>
          <a:p>
            <a:pPr algn="l"/>
            <a:r>
              <a:rPr lang="en-US" dirty="0">
                <a:latin typeface="Calibri" panose="020F0502020204030204" pitchFamily="34" charset="0"/>
                <a:ea typeface="Calibri" panose="020F0502020204030204" pitchFamily="34" charset="0"/>
                <a:cs typeface="Calibri" panose="020F0502020204030204" pitchFamily="34" charset="0"/>
              </a:rPr>
              <a:t>     Of course, not all contact with the runner is illegal. Game officials should observe and judge an offensive teammate’s actions and the runner’s progress to determine whether a foul for illegally helping the runner is warranted. Although a foul can occur on any play, game officials should especially be alert for this type of action on short-yardage plays near the goal line and line to gain. Remember, pushing the pile is legal; direct contact while pushing, pulling, lifting of the runner to assist forward progress is not.</a:t>
            </a:r>
          </a:p>
        </p:txBody>
      </p:sp>
      <p:sp>
        <p:nvSpPr>
          <p:cNvPr id="4" name="Slide Number Placeholder 3">
            <a:extLst>
              <a:ext uri="{FF2B5EF4-FFF2-40B4-BE49-F238E27FC236}">
                <a16:creationId xmlns:a16="http://schemas.microsoft.com/office/drawing/2014/main" id="{D1F57D6E-5FEE-7A00-D1B0-A16B75F20DD7}"/>
              </a:ext>
            </a:extLst>
          </p:cNvPr>
          <p:cNvSpPr>
            <a:spLocks noGrp="1"/>
          </p:cNvSpPr>
          <p:nvPr>
            <p:ph type="sldNum" sz="quarter" idx="5"/>
          </p:nvPr>
        </p:nvSpPr>
        <p:spPr/>
        <p:txBody>
          <a:bodyPr/>
          <a:lstStyle/>
          <a:p>
            <a:pPr defTabSz="1004926"/>
            <a:fld id="{C00A3026-D0F2-425A-AEC9-D51297609FDD}" type="slidenum">
              <a:rPr lang="en-US">
                <a:solidFill>
                  <a:prstClr val="black"/>
                </a:solidFill>
                <a:latin typeface="Aptos" panose="02110004020202020204"/>
              </a:rPr>
              <a:pPr defTabSz="1004926"/>
              <a:t>32</a:t>
            </a:fld>
            <a:endParaRPr lang="en-US">
              <a:solidFill>
                <a:prstClr val="black"/>
              </a:solidFill>
              <a:latin typeface="Aptos" panose="02110004020202020204"/>
            </a:endParaRPr>
          </a:p>
        </p:txBody>
      </p:sp>
    </p:spTree>
    <p:extLst>
      <p:ext uri="{BB962C8B-B14F-4D97-AF65-F5344CB8AC3E}">
        <p14:creationId xmlns:p14="http://schemas.microsoft.com/office/powerpoint/2010/main" val="3071248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CED99-3BE7-84AA-3209-5E4B6CEA0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023FC-D677-ACB7-77A6-4EC2EBE9C4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1E95E4-E235-CB1C-BAE7-C4758D8E4342}"/>
              </a:ext>
            </a:extLst>
          </p:cNvPr>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Helping the Runner  (Point of Emphasis) - continued:</a:t>
            </a:r>
          </a:p>
          <a:p>
            <a:endParaRPr lang="en-US" dirty="0"/>
          </a:p>
          <a:p>
            <a:pPr algn="l"/>
            <a:r>
              <a:rPr lang="en-US" dirty="0">
                <a:latin typeface="Calibri" panose="020F0502020204030204" pitchFamily="34" charset="0"/>
                <a:ea typeface="Calibri" panose="020F0502020204030204" pitchFamily="34" charset="0"/>
                <a:cs typeface="Calibri" panose="020F0502020204030204" pitchFamily="34" charset="0"/>
              </a:rPr>
              <a:t>     The NFHS Coaches Code of Ethics states: “Coaches shall master the contest rules and shall teach the rules to their team members. Coaches shall not seek an advantage by circumvention of the spirit or letter of the rules. Coaches have a tremendous influence, for good or ill, on the education of the student, and thus shall never place the value of winning above the value of instilling the highest ideals of character.”</a:t>
            </a:r>
          </a:p>
          <a:p>
            <a:pPr algn="l"/>
            <a:r>
              <a:rPr lang="en-US" dirty="0">
                <a:latin typeface="Calibri" panose="020F0502020204030204" pitchFamily="34" charset="0"/>
                <a:ea typeface="Calibri" panose="020F0502020204030204" pitchFamily="34" charset="0"/>
                <a:cs typeface="Calibri" panose="020F0502020204030204" pitchFamily="34" charset="0"/>
              </a:rPr>
              <a:t>     If school administrators/athletic directors truly believe that activities are an extension of the classroom, they must be actively involved with programs they supervise and redirect coaches when they observe them teaching prohibited tactics.</a:t>
            </a:r>
          </a:p>
          <a:p>
            <a:pPr algn="l"/>
            <a:r>
              <a:rPr lang="en-US" dirty="0">
                <a:latin typeface="Calibri" panose="020F0502020204030204" pitchFamily="34" charset="0"/>
                <a:ea typeface="Calibri" panose="020F0502020204030204" pitchFamily="34" charset="0"/>
                <a:cs typeface="Calibri" panose="020F0502020204030204" pitchFamily="34" charset="0"/>
              </a:rPr>
              <a:t>     Removing “illegally helping the runner” from high school football will, at times, be met with resistance, especially considering the visibility of this type of play at other levels of the game. School administrative support of football game officials, re-focus of coaches and education of players will lead to a smooth transition. All stakeholders must remain committed to trying to minimize risk to all players and maintain the balance between offensive and defensive play.</a:t>
            </a:r>
          </a:p>
        </p:txBody>
      </p:sp>
      <p:sp>
        <p:nvSpPr>
          <p:cNvPr id="4" name="Slide Number Placeholder 3">
            <a:extLst>
              <a:ext uri="{FF2B5EF4-FFF2-40B4-BE49-F238E27FC236}">
                <a16:creationId xmlns:a16="http://schemas.microsoft.com/office/drawing/2014/main" id="{1276BDDA-A38F-9442-D61F-31AF25B20F66}"/>
              </a:ext>
            </a:extLst>
          </p:cNvPr>
          <p:cNvSpPr>
            <a:spLocks noGrp="1"/>
          </p:cNvSpPr>
          <p:nvPr>
            <p:ph type="sldNum" sz="quarter" idx="5"/>
          </p:nvPr>
        </p:nvSpPr>
        <p:spPr/>
        <p:txBody>
          <a:bodyPr/>
          <a:lstStyle/>
          <a:p>
            <a:pPr defTabSz="1004926"/>
            <a:fld id="{C00A3026-D0F2-425A-AEC9-D51297609FDD}" type="slidenum">
              <a:rPr lang="en-US">
                <a:solidFill>
                  <a:prstClr val="black"/>
                </a:solidFill>
                <a:latin typeface="Aptos" panose="02110004020202020204"/>
              </a:rPr>
              <a:pPr defTabSz="1004926"/>
              <a:t>33</a:t>
            </a:fld>
            <a:endParaRPr lang="en-US">
              <a:solidFill>
                <a:prstClr val="black"/>
              </a:solidFill>
              <a:latin typeface="Aptos" panose="02110004020202020204"/>
            </a:endParaRPr>
          </a:p>
        </p:txBody>
      </p:sp>
    </p:spTree>
    <p:extLst>
      <p:ext uri="{BB962C8B-B14F-4D97-AF65-F5344CB8AC3E}">
        <p14:creationId xmlns:p14="http://schemas.microsoft.com/office/powerpoint/2010/main" val="29964277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Sideline Management and Control  (Point of Emphasis):</a:t>
            </a:r>
            <a:endParaRPr lang="en-US" dirty="0"/>
          </a:p>
          <a:p>
            <a:pPr algn="l"/>
            <a:r>
              <a:rPr lang="en-US" sz="1100" dirty="0">
                <a:latin typeface="Calibri" panose="020F0502020204030204" pitchFamily="34" charset="0"/>
                <a:ea typeface="Calibri" panose="020F0502020204030204" pitchFamily="34" charset="0"/>
                <a:cs typeface="Calibri" panose="020F0502020204030204" pitchFamily="34" charset="0"/>
              </a:rPr>
              <a:t>     Sideline management has become a recurring “point of emphasis” because it improves game safety by keeping game officials, players, coaching staff and other team personnel clear of the active game play areas. It promotes good sportsmanship and professionalism across all levels of play and also prevents unnecessary</a:t>
            </a:r>
          </a:p>
          <a:p>
            <a:pPr algn="l"/>
            <a:r>
              <a:rPr lang="en-US" sz="1100" dirty="0">
                <a:latin typeface="Calibri" panose="020F0502020204030204" pitchFamily="34" charset="0"/>
                <a:ea typeface="Calibri" panose="020F0502020204030204" pitchFamily="34" charset="0"/>
                <a:cs typeface="Calibri" panose="020F0502020204030204" pitchFamily="34" charset="0"/>
              </a:rPr>
              <a:t>delays and confrontations that can impact game flow and fairness.</a:t>
            </a:r>
          </a:p>
          <a:p>
            <a:pPr algn="l"/>
            <a:r>
              <a:rPr lang="en-US" sz="1100" dirty="0">
                <a:latin typeface="Calibri" panose="020F0502020204030204" pitchFamily="34" charset="0"/>
                <a:ea typeface="Calibri" panose="020F0502020204030204" pitchFamily="34" charset="0"/>
                <a:cs typeface="Calibri" panose="020F0502020204030204" pitchFamily="34" charset="0"/>
              </a:rPr>
              <a:t>     The sideline includes the team area and any restricted zones around the field where players and coaches stand during the game. Game officials expect this area to be organized and kept clear of unnecessary personnel. Coaches must remain in the designated team area when interacting with game officials, especially for rule discussions. Leaving that area to step onto the field or challenge calls results in an automatic unsportsmanlike conduct foul. Coaches are generally only allowed to step toward the sideline (into the working area, often a marked 2-yard border) to call offensive or defensive signals after play has stopped.</a:t>
            </a:r>
          </a:p>
          <a:p>
            <a:pPr algn="l"/>
            <a:r>
              <a:rPr lang="en-US" sz="1100" dirty="0">
                <a:latin typeface="Calibri" panose="020F0502020204030204" pitchFamily="34" charset="0"/>
                <a:ea typeface="Calibri" panose="020F0502020204030204" pitchFamily="34" charset="0"/>
                <a:cs typeface="Calibri" panose="020F0502020204030204" pitchFamily="34" charset="0"/>
              </a:rPr>
              <a:t>     Game officials are instructed to strictly enforce NFHS Football Rules when the following behaviors are observed:</a:t>
            </a:r>
          </a:p>
          <a:p>
            <a:pPr algn="l"/>
            <a:r>
              <a:rPr lang="en-US" sz="1100" dirty="0">
                <a:latin typeface="Calibri" panose="020F0502020204030204" pitchFamily="34" charset="0"/>
                <a:ea typeface="Calibri" panose="020F0502020204030204" pitchFamily="34" charset="0"/>
                <a:cs typeface="Calibri" panose="020F0502020204030204" pitchFamily="34" charset="0"/>
              </a:rPr>
              <a:t>• Coaches or team personnel entering the field of play to dispute rulings or address game officials outside the coaching area.</a:t>
            </a:r>
          </a:p>
          <a:p>
            <a:pPr algn="l"/>
            <a:r>
              <a:rPr lang="en-US" sz="1100" dirty="0">
                <a:latin typeface="Calibri" panose="020F0502020204030204" pitchFamily="34" charset="0"/>
                <a:ea typeface="Calibri" panose="020F0502020204030204" pitchFamily="34" charset="0"/>
                <a:cs typeface="Calibri" panose="020F0502020204030204" pitchFamily="34" charset="0"/>
              </a:rPr>
              <a:t>• Prolonged or excessive celebrations or demonstrations that carry onto the field.</a:t>
            </a:r>
          </a:p>
          <a:p>
            <a:pPr algn="l"/>
            <a:r>
              <a:rPr lang="en-US" sz="1100" dirty="0">
                <a:latin typeface="Calibri" panose="020F0502020204030204" pitchFamily="34" charset="0"/>
                <a:ea typeface="Calibri" panose="020F0502020204030204" pitchFamily="34" charset="0"/>
                <a:cs typeface="Calibri" panose="020F0502020204030204" pitchFamily="34" charset="0"/>
              </a:rPr>
              <a:t>• Failing to maintain professional behavior. Coaches and team personnel are expected to set a standard for sportsmanship.</a:t>
            </a:r>
          </a:p>
          <a:p>
            <a:pPr algn="l"/>
            <a:r>
              <a:rPr lang="en-US" sz="1100" dirty="0">
                <a:latin typeface="Calibri" panose="020F0502020204030204" pitchFamily="34" charset="0"/>
                <a:ea typeface="Calibri" panose="020F0502020204030204" pitchFamily="34" charset="0"/>
                <a:cs typeface="Calibri" panose="020F0502020204030204" pitchFamily="34" charset="0"/>
              </a:rPr>
              <a:t>• Game officials shall call fouls for violations of sideline control when they are observed.</a:t>
            </a:r>
          </a:p>
        </p:txBody>
      </p:sp>
      <p:sp>
        <p:nvSpPr>
          <p:cNvPr id="4" name="Slide Number Placeholder 3"/>
          <p:cNvSpPr>
            <a:spLocks noGrp="1"/>
          </p:cNvSpPr>
          <p:nvPr>
            <p:ph type="sldNum" sz="quarter" idx="5"/>
          </p:nvPr>
        </p:nvSpPr>
        <p:spPr/>
        <p:txBody>
          <a:bodyPr/>
          <a:lstStyle/>
          <a:p>
            <a:fld id="{C00A3026-D0F2-425A-AEC9-D51297609FDD}" type="slidenum">
              <a:rPr lang="en-US" smtClean="0"/>
              <a:t>34</a:t>
            </a:fld>
            <a:endParaRPr lang="en-US"/>
          </a:p>
        </p:txBody>
      </p:sp>
    </p:spTree>
    <p:extLst>
      <p:ext uri="{BB962C8B-B14F-4D97-AF65-F5344CB8AC3E}">
        <p14:creationId xmlns:p14="http://schemas.microsoft.com/office/powerpoint/2010/main" val="27248437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A721D-A9B6-98BB-D81F-C5D6A21E0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B91E3-EC7D-C007-6B89-589B7A8B2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3D6363-86C6-6C86-3310-074F5503431A}"/>
              </a:ext>
            </a:extLst>
          </p:cNvPr>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Sideline Management and Control  (Point of Emphasis) - continued:</a:t>
            </a:r>
          </a:p>
          <a:p>
            <a:endParaRPr lang="en-US" dirty="0"/>
          </a:p>
          <a:p>
            <a:pPr defTabSz="1004926">
              <a:defRPr/>
            </a:pPr>
            <a:r>
              <a:rPr lang="en-US" sz="1100" dirty="0">
                <a:solidFill>
                  <a:prstClr val="black"/>
                </a:solidFill>
                <a:latin typeface="Calibri" panose="020F0502020204030204" pitchFamily="34" charset="0"/>
                <a:ea typeface="Calibri" panose="020F0502020204030204" pitchFamily="34" charset="0"/>
                <a:cs typeface="Calibri" panose="020F0502020204030204" pitchFamily="34" charset="0"/>
              </a:rPr>
              <a:t>• Infractions such as approaching game officials with devices (e.g., to view or review video).</a:t>
            </a:r>
          </a:p>
          <a:p>
            <a:pPr algn="l"/>
            <a:r>
              <a:rPr lang="en-US" sz="1100" dirty="0">
                <a:latin typeface="Calibri" panose="020F0502020204030204" pitchFamily="34" charset="0"/>
                <a:ea typeface="Calibri" panose="020F0502020204030204" pitchFamily="34" charset="0"/>
                <a:cs typeface="Calibri" panose="020F0502020204030204" pitchFamily="34" charset="0"/>
              </a:rPr>
              <a:t>     The following is a summary checklist for coaches/teams to follow during a game:</a:t>
            </a:r>
          </a:p>
          <a:p>
            <a:pPr algn="l"/>
            <a:r>
              <a:rPr lang="en-US" sz="1100" dirty="0">
                <a:latin typeface="Calibri" panose="020F0502020204030204" pitchFamily="34" charset="0"/>
                <a:ea typeface="Calibri" panose="020F0502020204030204" pitchFamily="34" charset="0"/>
                <a:cs typeface="Calibri" panose="020F0502020204030204" pitchFamily="34" charset="0"/>
              </a:rPr>
              <a:t>• Remain inside your team area for game official discussions.</a:t>
            </a:r>
          </a:p>
          <a:p>
            <a:pPr algn="l"/>
            <a:r>
              <a:rPr lang="en-US" sz="1100" dirty="0">
                <a:latin typeface="Calibri" panose="020F0502020204030204" pitchFamily="34" charset="0"/>
                <a:ea typeface="Calibri" panose="020F0502020204030204" pitchFamily="34" charset="0"/>
                <a:cs typeface="Calibri" panose="020F0502020204030204" pitchFamily="34" charset="0"/>
              </a:rPr>
              <a:t>• Only move toward the sideline after play is dead, and for signal/play calling.</a:t>
            </a:r>
          </a:p>
          <a:p>
            <a:pPr algn="l"/>
            <a:r>
              <a:rPr lang="en-US" sz="1100" dirty="0">
                <a:latin typeface="Calibri" panose="020F0502020204030204" pitchFamily="34" charset="0"/>
                <a:ea typeface="Calibri" panose="020F0502020204030204" pitchFamily="34" charset="0"/>
                <a:cs typeface="Calibri" panose="020F0502020204030204" pitchFamily="34" charset="0"/>
              </a:rPr>
              <a:t>• Keep non-essential personnel and spectators off the field level.</a:t>
            </a:r>
          </a:p>
          <a:p>
            <a:pPr algn="l"/>
            <a:r>
              <a:rPr lang="en-US" sz="1100" dirty="0">
                <a:latin typeface="Calibri" panose="020F0502020204030204" pitchFamily="34" charset="0"/>
                <a:ea typeface="Calibri" panose="020F0502020204030204" pitchFamily="34" charset="0"/>
                <a:cs typeface="Calibri" panose="020F0502020204030204" pitchFamily="34" charset="0"/>
              </a:rPr>
              <a:t>• Avoid approaching game officials during play or with electronic/video devices.</a:t>
            </a:r>
          </a:p>
          <a:p>
            <a:pPr algn="l"/>
            <a:r>
              <a:rPr lang="en-US" sz="1100" dirty="0">
                <a:latin typeface="Calibri" panose="020F0502020204030204" pitchFamily="34" charset="0"/>
                <a:ea typeface="Calibri" panose="020F0502020204030204" pitchFamily="34" charset="0"/>
                <a:cs typeface="Calibri" panose="020F0502020204030204" pitchFamily="34" charset="0"/>
              </a:rPr>
              <a:t>• Set a professional, sportsmanlike example for the entirety of the contest.</a:t>
            </a:r>
          </a:p>
          <a:p>
            <a:pPr algn="l"/>
            <a:r>
              <a:rPr lang="en-US" sz="1100" dirty="0">
                <a:latin typeface="Calibri" panose="020F0502020204030204" pitchFamily="34" charset="0"/>
                <a:ea typeface="Calibri" panose="020F0502020204030204" pitchFamily="34" charset="0"/>
                <a:cs typeface="Calibri" panose="020F0502020204030204" pitchFamily="34" charset="0"/>
              </a:rPr>
              <a:t>     To minimize the risk of all involved, non-players (including substitutes, athletic trainers and coaches) must remain in their team box and out of any restricted areas, especially while the ball is live. Non-players may never be on the field while the ball is live and may only be on the field when the ball is dead in very limited situations. In the excitement of the game, it is not uncommon for substitutes and other non-players to move closer to the sideline beyond their team box area. This inevitably causes coaches to move up into restricted areas and closer to the field - often impeding game officials in their essential duties. Crowding at the sideline puts players, non-players, coaches and game officials in danger of severe injury. Game officials and coaches must be aware of this problem and take the necessary steps to prevent and correct these occurrences. Coaches, substitutes, athletic trainers and others affiliated with the team may be in their team’s area, which is out-of-bounds and between the 25-yard lines (unless otherwise approved to be adjusted by state association adopted policy). Their movements and positions are limited by this designated area. </a:t>
            </a:r>
          </a:p>
        </p:txBody>
      </p:sp>
      <p:sp>
        <p:nvSpPr>
          <p:cNvPr id="4" name="Slide Number Placeholder 3">
            <a:extLst>
              <a:ext uri="{FF2B5EF4-FFF2-40B4-BE49-F238E27FC236}">
                <a16:creationId xmlns:a16="http://schemas.microsoft.com/office/drawing/2014/main" id="{76336E63-A3EE-0227-937C-2AB7A5F6B828}"/>
              </a:ext>
            </a:extLst>
          </p:cNvPr>
          <p:cNvSpPr>
            <a:spLocks noGrp="1"/>
          </p:cNvSpPr>
          <p:nvPr>
            <p:ph type="sldNum" sz="quarter" idx="5"/>
          </p:nvPr>
        </p:nvSpPr>
        <p:spPr/>
        <p:txBody>
          <a:bodyPr/>
          <a:lstStyle/>
          <a:p>
            <a:fld id="{C00A3026-D0F2-425A-AEC9-D51297609FDD}" type="slidenum">
              <a:rPr lang="en-US" smtClean="0"/>
              <a:t>35</a:t>
            </a:fld>
            <a:endParaRPr lang="en-US"/>
          </a:p>
        </p:txBody>
      </p:sp>
    </p:spTree>
    <p:extLst>
      <p:ext uri="{BB962C8B-B14F-4D97-AF65-F5344CB8AC3E}">
        <p14:creationId xmlns:p14="http://schemas.microsoft.com/office/powerpoint/2010/main" val="19425015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08D50-887C-01DC-137F-6F6466EC5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1B075-7A50-D54D-70A7-F7233F8F57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3A850-3E8B-A1F7-9D2C-A5FE2488339F}"/>
              </a:ext>
            </a:extLst>
          </p:cNvPr>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Sideline Management and Control  (Point of Emphasis) - continued:</a:t>
            </a:r>
          </a:p>
          <a:p>
            <a:endParaRPr lang="en-US" dirty="0"/>
          </a:p>
          <a:p>
            <a:r>
              <a:rPr lang="en-US" sz="1100" dirty="0">
                <a:solidFill>
                  <a:prstClr val="black"/>
                </a:solidFill>
                <a:latin typeface="Calibri" panose="020F0502020204030204" pitchFamily="34" charset="0"/>
                <a:ea typeface="Calibri" panose="020F0502020204030204" pitchFamily="34" charset="0"/>
                <a:cs typeface="Calibri" panose="020F0502020204030204" pitchFamily="34" charset="0"/>
              </a:rPr>
              <a:t>The coaches’ area extends at least a 2-yard depth out-of-bounds from the sideline. A maximum of three coaches – and only coaches – may be in this area when the ball is dead between plays. However, all coaches must leave this area when the ball is about to become live, such as when the snapper is approaching the ball, and no one may be in this area while the ball is live. The team box area is outside the field, beyond the restricted area and between the 25-yard lines. All coaches and non-players associated with the team may be in this area. A nonplayer may not be outside of this area unless to become a player or return as a replaced player.</a:t>
            </a:r>
          </a:p>
          <a:p>
            <a:pPr algn="l"/>
            <a:r>
              <a:rPr lang="en-US" sz="1100" dirty="0">
                <a:latin typeface="Calibri" panose="020F0502020204030204" pitchFamily="34" charset="0"/>
                <a:ea typeface="Calibri" panose="020F0502020204030204" pitchFamily="34" charset="0"/>
                <a:cs typeface="Calibri" panose="020F0502020204030204" pitchFamily="34" charset="0"/>
              </a:rPr>
              <a:t>     When nonplayers are outside of the team box area, or anyone is in the restricted area while the ball is live, game officials will give a sideline warning to the team involved. A second offense results in a 5-yard penalty. All subsequent offenses result in 15-yard penalties for unsportsmanlike conduct fouls, which are charged to the head coach. If a game official unintentionally contacts a coach or other nonplayer in the restricted area while the ball is live, the team is assessed a 15-yard penalty for a nonplayer, illegal personal contact foul. As a nonplayer foul, the penalty is enforced from the succeeding spot. A second such offense would result in the head coach’s disqualification. Unlike a foul for sideline interference (non-contact, Rule 9-8-1k or 9-8-3), no warning or 5-yard penalty is required in this situation.</a:t>
            </a:r>
          </a:p>
        </p:txBody>
      </p:sp>
      <p:sp>
        <p:nvSpPr>
          <p:cNvPr id="4" name="Slide Number Placeholder 3">
            <a:extLst>
              <a:ext uri="{FF2B5EF4-FFF2-40B4-BE49-F238E27FC236}">
                <a16:creationId xmlns:a16="http://schemas.microsoft.com/office/drawing/2014/main" id="{6DCDEA0F-38F0-D131-DDFA-4B5B66C84B80}"/>
              </a:ext>
            </a:extLst>
          </p:cNvPr>
          <p:cNvSpPr>
            <a:spLocks noGrp="1"/>
          </p:cNvSpPr>
          <p:nvPr>
            <p:ph type="sldNum" sz="quarter" idx="5"/>
          </p:nvPr>
        </p:nvSpPr>
        <p:spPr/>
        <p:txBody>
          <a:bodyPr/>
          <a:lstStyle/>
          <a:p>
            <a:fld id="{C00A3026-D0F2-425A-AEC9-D51297609FDD}" type="slidenum">
              <a:rPr lang="en-US" smtClean="0"/>
              <a:t>36</a:t>
            </a:fld>
            <a:endParaRPr lang="en-US"/>
          </a:p>
        </p:txBody>
      </p:sp>
    </p:spTree>
    <p:extLst>
      <p:ext uri="{BB962C8B-B14F-4D97-AF65-F5344CB8AC3E}">
        <p14:creationId xmlns:p14="http://schemas.microsoft.com/office/powerpoint/2010/main" val="25140823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000" b="1" u="sng" dirty="0">
                <a:solidFill>
                  <a:prstClr val="black"/>
                </a:solidFill>
                <a:latin typeface="Calibri"/>
              </a:rPr>
              <a:t>Identification of NFHS Authenticating Mark on Game Balls  (Point of Emphasis):</a:t>
            </a:r>
          </a:p>
          <a:p>
            <a:endParaRPr lang="en-US" dirty="0"/>
          </a:p>
          <a:p>
            <a:r>
              <a:rPr lang="en-US" dirty="0">
                <a:latin typeface="Calibri" panose="020F0502020204030204" pitchFamily="34" charset="0"/>
                <a:ea typeface="Calibri" panose="020F0502020204030204" pitchFamily="34" charset="0"/>
                <a:cs typeface="Calibri" panose="020F0502020204030204" pitchFamily="34" charset="0"/>
              </a:rPr>
              <a:t>     The NFHS Authenticating Mark ensures easy identification of inflated and non-inflated balls used in interscholastic competition for which the NFHS writes playing rules. All such balls are required to display the NFHS Authenticating Mark.</a:t>
            </a:r>
          </a:p>
          <a:p>
            <a:r>
              <a:rPr lang="en-US" dirty="0">
                <a:latin typeface="Calibri" panose="020F0502020204030204" pitchFamily="34" charset="0"/>
                <a:ea typeface="Calibri" panose="020F0502020204030204" pitchFamily="34" charset="0"/>
                <a:cs typeface="Calibri" panose="020F0502020204030204" pitchFamily="34" charset="0"/>
              </a:rPr>
              <a:t>     The use of conforming equipment is essential to the integrity of contests played under the NFHS rules. This mark helps to promote a level playing field by ensuring consistency in the equipment being used. The mark allows for the development of more sophisticated standards in balls and clearly communicates to administrators, coaches, and game officials that these standards are being met.</a:t>
            </a:r>
          </a:p>
          <a:p>
            <a:r>
              <a:rPr lang="en-US" dirty="0">
                <a:latin typeface="Calibri" panose="020F0502020204030204" pitchFamily="34" charset="0"/>
                <a:ea typeface="Calibri" panose="020F0502020204030204" pitchFamily="34" charset="0"/>
                <a:cs typeface="Calibri" panose="020F0502020204030204" pitchFamily="34" charset="0"/>
              </a:rPr>
              <a:t>     Non-compliance with these requirements will be reported to the state association for potential penalties, following the contest. Administrators and coaches play a pivotal role in making sure all inflated and non-inflated balls meet these specifications. They must instill the importance of proper equipment use through consistent reinforcement during the pre-competition certification meeting and throughout the season. Game officials must also remain vigilant and report any non-compliant balls to the state association office.</a:t>
            </a:r>
          </a:p>
        </p:txBody>
      </p:sp>
      <p:sp>
        <p:nvSpPr>
          <p:cNvPr id="4" name="Slide Number Placeholder 3"/>
          <p:cNvSpPr>
            <a:spLocks noGrp="1"/>
          </p:cNvSpPr>
          <p:nvPr>
            <p:ph type="sldNum" sz="quarter" idx="5"/>
          </p:nvPr>
        </p:nvSpPr>
        <p:spPr/>
        <p:txBody>
          <a:bodyPr/>
          <a:lstStyle/>
          <a:p>
            <a:fld id="{C00A3026-D0F2-425A-AEC9-D51297609FDD}" type="slidenum">
              <a:rPr lang="en-US" smtClean="0"/>
              <a:t>37</a:t>
            </a:fld>
            <a:endParaRPr lang="en-US"/>
          </a:p>
        </p:txBody>
      </p:sp>
    </p:spTree>
    <p:extLst>
      <p:ext uri="{BB962C8B-B14F-4D97-AF65-F5344CB8AC3E}">
        <p14:creationId xmlns:p14="http://schemas.microsoft.com/office/powerpoint/2010/main" val="37459412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Identification of NFHS Authenticating Mark on Game Balls  (Point of Emphasis) - continued:</a:t>
            </a:r>
          </a:p>
          <a:p>
            <a:endParaRPr lang="en-US" sz="1300" dirty="0">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comments on slide.</a:t>
            </a: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38</a:t>
            </a:fld>
            <a:endParaRPr lang="en-US"/>
          </a:p>
        </p:txBody>
      </p:sp>
    </p:spTree>
    <p:extLst>
      <p:ext uri="{BB962C8B-B14F-4D97-AF65-F5344CB8AC3E}">
        <p14:creationId xmlns:p14="http://schemas.microsoft.com/office/powerpoint/2010/main" val="42124520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8424" indent="-188424" defTabSz="1004926" eaLnBrk="0" fontAlgn="base" hangingPunct="0">
              <a:spcBef>
                <a:spcPct val="30000"/>
              </a:spcBef>
              <a:spcAft>
                <a:spcPct val="0"/>
              </a:spcAft>
              <a:buFont typeface="Wingdings" panose="05000000000000000000" pitchFamily="2" charset="2"/>
              <a:buChar char="v"/>
              <a:defRPr/>
            </a:pPr>
            <a:r>
              <a:rPr 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Identification of NFHS Authenticating Mark on Game Balls  (Point of Emphasis) - continued:</a:t>
            </a:r>
          </a:p>
          <a:p>
            <a:pPr defTabSz="1004926">
              <a:defRPr/>
            </a:pPr>
            <a:endPar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See comments on slide dealing with the size of the NFHS Authenticating Mark Logo on the ball.</a:t>
            </a:r>
          </a:p>
          <a:p>
            <a:pPr defTabSz="1004926" eaLnBrk="0" fontAlgn="base" hangingPunct="0">
              <a:spcBef>
                <a:spcPct val="30000"/>
              </a:spcBef>
              <a:spcAft>
                <a:spcPct val="0"/>
              </a:spcAft>
              <a:defRPr/>
            </a:pPr>
            <a:endParaRPr lang="en-US" sz="1000" b="1" u="sng"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39</a:t>
            </a:fld>
            <a:endParaRPr lang="en-US"/>
          </a:p>
        </p:txBody>
      </p:sp>
    </p:spTree>
    <p:extLst>
      <p:ext uri="{BB962C8B-B14F-4D97-AF65-F5344CB8AC3E}">
        <p14:creationId xmlns:p14="http://schemas.microsoft.com/office/powerpoint/2010/main" val="7523313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40</a:t>
            </a:fld>
            <a:endParaRPr lang="en-US"/>
          </a:p>
        </p:txBody>
      </p:sp>
    </p:spTree>
    <p:extLst>
      <p:ext uri="{BB962C8B-B14F-4D97-AF65-F5344CB8AC3E}">
        <p14:creationId xmlns:p14="http://schemas.microsoft.com/office/powerpoint/2010/main" val="367483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100" b="1" u="sng" dirty="0">
                <a:solidFill>
                  <a:prstClr val="black"/>
                </a:solidFill>
                <a:latin typeface="Calibri" panose="020F0502020204030204" pitchFamily="34" charset="0"/>
                <a:ea typeface="Calibri" panose="020F0502020204030204" pitchFamily="34" charset="0"/>
                <a:cs typeface="Calibri" panose="020F0502020204030204" pitchFamily="34" charset="0"/>
              </a:rPr>
              <a:t>RULE CHANGE</a:t>
            </a:r>
            <a:r>
              <a:rPr lang="en-US" altLang="en-US" sz="11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RULE 9 – SECTION 4  ILLEGAL PERSONAL CONTACT</a:t>
            </a:r>
          </a:p>
          <a:p>
            <a:pPr defTabSz="1004778" fontAlgn="base">
              <a:spcBef>
                <a:spcPct val="30000"/>
              </a:spcBef>
              <a:spcAft>
                <a:spcPct val="0"/>
              </a:spcAft>
              <a:defRPr/>
            </a:pP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l"/>
            <a:r>
              <a:rPr lang="en-US" sz="1300" b="1" dirty="0">
                <a:latin typeface="Calibri" panose="020F0502020204030204" pitchFamily="34" charset="0"/>
                <a:ea typeface="Calibri" panose="020F0502020204030204" pitchFamily="34" charset="0"/>
                <a:cs typeface="Calibri" panose="020F0502020204030204" pitchFamily="34" charset="0"/>
              </a:rPr>
              <a:t>ART. 7 . . . </a:t>
            </a:r>
            <a:r>
              <a:rPr lang="en-US" sz="1300" u="sng" dirty="0">
                <a:latin typeface="Calibri" panose="020F0502020204030204" pitchFamily="34" charset="0"/>
                <a:ea typeface="Calibri" panose="020F0502020204030204" pitchFamily="34" charset="0"/>
                <a:cs typeface="Calibri" panose="020F0502020204030204" pitchFamily="34" charset="0"/>
              </a:rPr>
              <a:t>No player may use the hand(s) to slap the opponent's head.</a:t>
            </a:r>
          </a:p>
          <a:p>
            <a:pPr algn="l"/>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l"/>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Change:</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1300" dirty="0">
                <a:latin typeface="Calibri" panose="020F0502020204030204" pitchFamily="34" charset="0"/>
                <a:ea typeface="Calibri" panose="020F0502020204030204" pitchFamily="34" charset="0"/>
                <a:cs typeface="Calibri" panose="020F0502020204030204" pitchFamily="34" charset="0"/>
              </a:rPr>
              <a:t>The committee approved new rules language that no player may use the hand(s) to slap the opponent’s head.</a:t>
            </a:r>
          </a:p>
          <a:p>
            <a:pPr algn="l"/>
            <a:endParaRPr lang="en-US" sz="1300" dirty="0">
              <a:latin typeface="Calibri" panose="020F0502020204030204" pitchFamily="34" charset="0"/>
              <a:ea typeface="Calibri" panose="020F0502020204030204" pitchFamily="34" charset="0"/>
              <a:cs typeface="Calibri" panose="020F0502020204030204" pitchFamily="34" charset="0"/>
            </a:endParaRPr>
          </a:p>
          <a:p>
            <a:pPr algn="l"/>
            <a:r>
              <a:rPr lang="en-US" sz="1300" b="1" u="sng" dirty="0">
                <a:latin typeface="Calibri" panose="020F0502020204030204" pitchFamily="34" charset="0"/>
                <a:ea typeface="Calibri" panose="020F0502020204030204" pitchFamily="34" charset="0"/>
                <a:cs typeface="Calibri" panose="020F0502020204030204" pitchFamily="34" charset="0"/>
              </a:rPr>
              <a:t>Case Book Situation:</a:t>
            </a:r>
            <a:r>
              <a:rPr lang="en-US" sz="1300" dirty="0">
                <a:latin typeface="Calibri" panose="020F0502020204030204" pitchFamily="34" charset="0"/>
                <a:ea typeface="Calibri" panose="020F0502020204030204" pitchFamily="34" charset="0"/>
                <a:cs typeface="Calibri" panose="020F0502020204030204" pitchFamily="34" charset="0"/>
              </a:rPr>
              <a:t>  9.4.7 SITUATION C</a:t>
            </a:r>
            <a:endParaRPr lang="en-US" sz="1300" b="1" u="sng"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C00A3026-D0F2-425A-AEC9-D51297609FDD}" type="slidenum">
              <a:rPr lang="en-US" smtClean="0"/>
              <a:t>5</a:t>
            </a:fld>
            <a:endParaRPr lang="en-US"/>
          </a:p>
        </p:txBody>
      </p:sp>
    </p:spTree>
    <p:extLst>
      <p:ext uri="{BB962C8B-B14F-4D97-AF65-F5344CB8AC3E}">
        <p14:creationId xmlns:p14="http://schemas.microsoft.com/office/powerpoint/2010/main" val="37486177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42</a:t>
            </a:fld>
            <a:endParaRPr lang="en-US"/>
          </a:p>
        </p:txBody>
      </p:sp>
    </p:spTree>
    <p:extLst>
      <p:ext uri="{BB962C8B-B14F-4D97-AF65-F5344CB8AC3E}">
        <p14:creationId xmlns:p14="http://schemas.microsoft.com/office/powerpoint/2010/main" val="4169716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kumimoji="0" lang="en-US" altLang="en-US" sz="1200" b="1" i="0" u="sng" strike="noStrike" kern="1200" cap="none" spc="0" normalizeH="0" baseline="0" noProof="0" dirty="0">
                <a:ln>
                  <a:noFill/>
                </a:ln>
                <a:solidFill>
                  <a:prstClr val="black"/>
                </a:solidFill>
                <a:effectLst/>
                <a:uLnTx/>
                <a:uFillTx/>
                <a:latin typeface="+mn-lt"/>
                <a:ea typeface="+mn-ea"/>
                <a:cs typeface="+mn-cs"/>
              </a:rPr>
              <a:t>Comment on Slide:</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endParaRPr kumimoji="0" lang="en-US" altLang="en-US" sz="1200" b="1"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See comments on the slide.</a:t>
            </a:r>
            <a:endParaRPr kumimoji="0" lang="en-US" altLang="en-US" sz="1200" b="1" i="0" u="sng"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43</a:t>
            </a:fld>
            <a:endParaRPr lang="en-US"/>
          </a:p>
        </p:txBody>
      </p:sp>
    </p:spTree>
    <p:extLst>
      <p:ext uri="{BB962C8B-B14F-4D97-AF65-F5344CB8AC3E}">
        <p14:creationId xmlns:p14="http://schemas.microsoft.com/office/powerpoint/2010/main" val="24813846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kumimoji="0" lang="en-US" altLang="en-US" sz="1200" b="1" i="0" u="sng" strike="noStrike" kern="1200" cap="none" spc="0" normalizeH="0" baseline="0" noProof="0" dirty="0">
                <a:ln>
                  <a:noFill/>
                </a:ln>
                <a:solidFill>
                  <a:prstClr val="black"/>
                </a:solidFill>
                <a:effectLst/>
                <a:uLnTx/>
                <a:uFillTx/>
                <a:latin typeface="Aptos" panose="02110004020202020204"/>
                <a:ea typeface="+mn-ea"/>
                <a:cs typeface="+mn-cs"/>
              </a:rPr>
              <a:t>Comment on Slide:</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endParaRPr kumimoji="0" lang="en-US" altLang="en-US" sz="1200" b="1" i="0" u="sng"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See comments on the slide.</a:t>
            </a:r>
            <a:endParaRPr kumimoji="0" lang="en-US" altLang="en-US" sz="1200" b="1" i="0" u="sng" strike="noStrike" kern="1200" cap="none" spc="0" normalizeH="0" baseline="0" noProof="0" dirty="0">
              <a:ln>
                <a:noFill/>
              </a:ln>
              <a:solidFill>
                <a:prstClr val="black"/>
              </a:solidFill>
              <a:effectLst/>
              <a:uLnTx/>
              <a:uFillTx/>
              <a:latin typeface="Aptos" panose="0211000402020202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44</a:t>
            </a:fld>
            <a:endParaRPr lang="en-US"/>
          </a:p>
        </p:txBody>
      </p:sp>
    </p:spTree>
    <p:extLst>
      <p:ext uri="{BB962C8B-B14F-4D97-AF65-F5344CB8AC3E}">
        <p14:creationId xmlns:p14="http://schemas.microsoft.com/office/powerpoint/2010/main" val="40584954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kumimoji="0" lang="en-US" altLang="en-US" sz="1200" b="1" i="0" u="sng" strike="noStrike" kern="1200" cap="none" spc="0" normalizeH="0" baseline="0" noProof="0" dirty="0">
                <a:ln>
                  <a:noFill/>
                </a:ln>
                <a:solidFill>
                  <a:prstClr val="black"/>
                </a:solidFill>
                <a:effectLst/>
                <a:uLnTx/>
                <a:uFillTx/>
                <a:latin typeface="Aptos" panose="02110004020202020204"/>
                <a:ea typeface="+mn-ea"/>
                <a:cs typeface="+mn-cs"/>
              </a:rPr>
              <a:t>Comment on Slide:</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endParaRPr kumimoji="0" lang="en-US" altLang="en-US" sz="1200" b="1" i="0" u="sng"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See comments on the slide.</a:t>
            </a:r>
            <a:endParaRPr kumimoji="0" lang="en-US" altLang="en-US" sz="1200" b="1" i="0" u="sng" strike="noStrike" kern="1200" cap="none" spc="0" normalizeH="0" baseline="0" noProof="0" dirty="0">
              <a:ln>
                <a:noFill/>
              </a:ln>
              <a:solidFill>
                <a:prstClr val="black"/>
              </a:solidFill>
              <a:effectLst/>
              <a:uLnTx/>
              <a:uFillTx/>
              <a:latin typeface="Aptos" panose="02110004020202020204"/>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0A3026-D0F2-425A-AEC9-D51297609FD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8853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0A3026-D0F2-425A-AEC9-D51297609FDD}" type="slidenum">
              <a:rPr lang="en-US" smtClean="0"/>
              <a:t>41</a:t>
            </a:fld>
            <a:endParaRPr lang="en-US"/>
          </a:p>
        </p:txBody>
      </p:sp>
    </p:spTree>
    <p:extLst>
      <p:ext uri="{BB962C8B-B14F-4D97-AF65-F5344CB8AC3E}">
        <p14:creationId xmlns:p14="http://schemas.microsoft.com/office/powerpoint/2010/main" val="41307627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827" indent="-177827" defTabSz="948411">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Slide:</a:t>
            </a:r>
          </a:p>
          <a:p>
            <a:pPr defTabSz="948411">
              <a:defRPr/>
            </a:pPr>
            <a:endPar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defRPr/>
            </a:pPr>
            <a:r>
              <a:rPr lang="en-US" altLang="en-US" sz="1300" u="sng" dirty="0">
                <a:solidFill>
                  <a:prstClr val="black"/>
                </a:solidFill>
                <a:latin typeface="Calibri" panose="020F0502020204030204" pitchFamily="34" charset="0"/>
                <a:ea typeface="Calibri" panose="020F0502020204030204" pitchFamily="34" charset="0"/>
                <a:cs typeface="Calibri" panose="020F0502020204030204" pitchFamily="34" charset="0"/>
              </a:rPr>
              <a:t>ALL</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2027 NFHS Football Rule Change Proposal Online Forms must first go through the state association office before it can be sent to the NFHS.</a:t>
            </a:r>
          </a:p>
          <a:p>
            <a:pPr defTabSz="948411">
              <a:defRPr/>
            </a:pPr>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defRPr/>
            </a:pP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Only member state associations, football coaches and football game officials approved by the member state association, members of the NFHS Football Rules Committee and the NFHS can submit football rule change online proposal forms.</a:t>
            </a:r>
          </a:p>
          <a:p>
            <a:pPr defTabSz="948411">
              <a:buFontTx/>
              <a:buChar char="•"/>
              <a:defRPr/>
            </a:pPr>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948411">
              <a:defRPr/>
            </a:pPr>
            <a:r>
              <a:rPr lang="en-US" altLang="en-US" sz="1300" u="sng" dirty="0">
                <a:solidFill>
                  <a:prstClr val="black"/>
                </a:solidFill>
                <a:latin typeface="Calibri" panose="020F0502020204030204" pitchFamily="34" charset="0"/>
                <a:ea typeface="Calibri" panose="020F0502020204030204" pitchFamily="34" charset="0"/>
                <a:cs typeface="Calibri" panose="020F0502020204030204" pitchFamily="34" charset="0"/>
              </a:rPr>
              <a:t>ALL</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2027 NFHS Football Rule Change Online Proposal Forms must be submitted electronically online to the NFHS by November 1, 2026.</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42</a:t>
            </a:fld>
            <a:endParaRPr lang="en-US"/>
          </a:p>
        </p:txBody>
      </p:sp>
    </p:spTree>
    <p:extLst>
      <p:ext uri="{BB962C8B-B14F-4D97-AF65-F5344CB8AC3E}">
        <p14:creationId xmlns:p14="http://schemas.microsoft.com/office/powerpoint/2010/main" val="24138561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0A3026-D0F2-425A-AEC9-D51297609FDD}" type="slidenum">
              <a:rPr lang="en-US" smtClean="0"/>
              <a:t>43</a:t>
            </a:fld>
            <a:endParaRPr lang="en-US"/>
          </a:p>
        </p:txBody>
      </p:sp>
    </p:spTree>
    <p:extLst>
      <p:ext uri="{BB962C8B-B14F-4D97-AF65-F5344CB8AC3E}">
        <p14:creationId xmlns:p14="http://schemas.microsoft.com/office/powerpoint/2010/main" val="2828355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6</a:t>
            </a:fld>
            <a:endParaRPr lang="en-US"/>
          </a:p>
        </p:txBody>
      </p:sp>
    </p:spTree>
    <p:extLst>
      <p:ext uri="{BB962C8B-B14F-4D97-AF65-F5344CB8AC3E}">
        <p14:creationId xmlns:p14="http://schemas.microsoft.com/office/powerpoint/2010/main" val="1712693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b="1" u="sng" dirty="0">
                <a:solidFill>
                  <a:prstClr val="black"/>
                </a:solidFill>
                <a:latin typeface="Calibri" panose="020F0502020204030204" pitchFamily="34" charset="0"/>
                <a:ea typeface="Calibri" panose="020F0502020204030204" pitchFamily="34" charset="0"/>
                <a:cs typeface="Calibri" panose="020F0502020204030204" pitchFamily="34" charset="0"/>
              </a:rPr>
              <a:t>EDITORIAL CHANGE</a:t>
            </a:r>
            <a:r>
              <a:rPr lang="en-US" altLang="en-US"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defRPr/>
            </a:pPr>
            <a:endParaRPr lang="en-US" altLang="en-US"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altLang="en-US" b="1" dirty="0">
                <a:solidFill>
                  <a:prstClr val="black"/>
                </a:solidFill>
                <a:latin typeface="Calibri" panose="020F0502020204030204" pitchFamily="34" charset="0"/>
                <a:ea typeface="Calibri" panose="020F0502020204030204" pitchFamily="34" charset="0"/>
                <a:cs typeface="Calibri" panose="020F0502020204030204" pitchFamily="34" charset="0"/>
              </a:rPr>
              <a:t>RULE 1 – SECTION 1  THE GAME                                                    </a:t>
            </a:r>
          </a:p>
          <a:p>
            <a:pPr defTabSz="1004926" eaLnBrk="0" fontAlgn="base" hangingPunct="0">
              <a:spcBef>
                <a:spcPct val="30000"/>
              </a:spcBef>
              <a:spcAft>
                <a:spcPct val="0"/>
              </a:spcAft>
              <a:defRPr/>
            </a:pPr>
            <a:endParaRPr lang="en-US"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l"/>
            <a:r>
              <a:rPr lang="en-US" b="1" dirty="0">
                <a:latin typeface="Calibri" panose="020F0502020204030204" pitchFamily="34" charset="0"/>
                <a:ea typeface="Calibri" panose="020F0502020204030204" pitchFamily="34" charset="0"/>
                <a:cs typeface="Calibri" panose="020F0502020204030204" pitchFamily="34" charset="0"/>
              </a:rPr>
              <a:t>ART. 8 . . . </a:t>
            </a:r>
            <a:r>
              <a:rPr lang="en-US" dirty="0">
                <a:latin typeface="Calibri" panose="020F0502020204030204" pitchFamily="34" charset="0"/>
                <a:ea typeface="Calibri" panose="020F0502020204030204" pitchFamily="34" charset="0"/>
                <a:cs typeface="Calibri" panose="020F0502020204030204" pitchFamily="34" charset="0"/>
              </a:rPr>
              <a:t>The game officials' authority extends through the referee's declaration of the end of the fourth period or overtime. </a:t>
            </a:r>
            <a:r>
              <a:rPr lang="en-US" u="sng" dirty="0">
                <a:latin typeface="Calibri" panose="020F0502020204030204" pitchFamily="34" charset="0"/>
                <a:ea typeface="Calibri" panose="020F0502020204030204" pitchFamily="34" charset="0"/>
                <a:cs typeface="Calibri" panose="020F0502020204030204" pitchFamily="34" charset="0"/>
              </a:rPr>
              <a:t>The jurisdiction of the game officials is terminated and the final score has been approved when all game officials leave the visual confines of the playing area. </a:t>
            </a:r>
            <a:r>
              <a:rPr lang="en-US" dirty="0">
                <a:latin typeface="Calibri" panose="020F0502020204030204" pitchFamily="34" charset="0"/>
                <a:ea typeface="Calibri" panose="020F0502020204030204" pitchFamily="34" charset="0"/>
                <a:cs typeface="Calibri" panose="020F0502020204030204" pitchFamily="34" charset="0"/>
              </a:rPr>
              <a:t>The game officials retain clerical authority over the game through the completion of any reports, including those imposing disqualifications, that are responsive to actions occurring while the game officials had jurisdiction. State Associations may intercede in the event of unusual incidents that occur before, during or after the game officials' jurisdiction has ended or in the event that a game is terminated prior to the conclusion of regulation play.</a:t>
            </a:r>
            <a:endParaRPr lang="en-US" alt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eaLnBrk="0" fontAlgn="base" hangingPunct="0">
              <a:spcBef>
                <a:spcPct val="30000"/>
              </a:spcBef>
              <a:spcAft>
                <a:spcPct val="0"/>
              </a:spcAft>
              <a:defRPr/>
            </a:pPr>
            <a:endParaRPr lang="en-US" alt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eaLnBrk="0" fontAlgn="base" hangingPunct="0">
              <a:spcBef>
                <a:spcPct val="30000"/>
              </a:spcBef>
              <a:spcAft>
                <a:spcPct val="0"/>
              </a:spcAft>
              <a:defRPr/>
            </a:pPr>
            <a:r>
              <a:rPr lang="en-US" altLang="en-US"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Change:</a:t>
            </a:r>
            <a:r>
              <a:rPr lang="en-US" altLang="en-US" dirty="0">
                <a:solidFill>
                  <a:prstClr val="black"/>
                </a:solidFill>
                <a:latin typeface="Calibri" panose="020F0502020204030204" pitchFamily="34" charset="0"/>
                <a:ea typeface="Calibri" panose="020F0502020204030204" pitchFamily="34" charset="0"/>
                <a:cs typeface="Calibri" panose="020F0502020204030204" pitchFamily="34" charset="0"/>
              </a:rPr>
              <a:t>  Further clarifies end of game procedures for game officials.</a:t>
            </a:r>
          </a:p>
          <a:p>
            <a:pPr defTabSz="1004926" eaLnBrk="0" fontAlgn="base" hangingPunct="0">
              <a:spcBef>
                <a:spcPct val="30000"/>
              </a:spcBef>
              <a:spcAft>
                <a:spcPct val="0"/>
              </a:spcAft>
              <a:defRPr/>
            </a:pPr>
            <a:endParaRPr lang="en-US" alt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a:defRPr/>
            </a:pPr>
            <a:r>
              <a:rPr lang="en-US" b="1" u="sng" dirty="0">
                <a:solidFill>
                  <a:prstClr val="black"/>
                </a:solidFill>
                <a:latin typeface="Calibri" panose="020F0502020204030204" pitchFamily="34" charset="0"/>
                <a:ea typeface="Calibri" panose="020F0502020204030204" pitchFamily="34" charset="0"/>
                <a:cs typeface="Calibri" panose="020F0502020204030204" pitchFamily="34" charset="0"/>
              </a:rPr>
              <a:t>Case Book Situation:</a:t>
            </a: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1.1.8 SITUATION C</a:t>
            </a:r>
            <a:endParaRPr lang="en-US" altLang="en-US" sz="11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eaLnBrk="0" fontAlgn="base" hangingPunct="0">
              <a:spcBef>
                <a:spcPct val="30000"/>
              </a:spcBef>
              <a:spcAft>
                <a:spcPct val="0"/>
              </a:spcAft>
              <a:defRPr/>
            </a:pPr>
            <a:r>
              <a:rPr lang="en-US" altLang="en-US" sz="1100" dirty="0">
                <a:solidFill>
                  <a:prstClr val="black"/>
                </a:solidFill>
                <a:latin typeface="Calibri" panose="020F0502020204030204" pitchFamily="34" charset="0"/>
                <a:ea typeface="Calibri" panose="020F0502020204030204" pitchFamily="34" charset="0"/>
                <a:cs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7</a:t>
            </a:fld>
            <a:endParaRPr lang="en-US"/>
          </a:p>
        </p:txBody>
      </p:sp>
    </p:spTree>
    <p:extLst>
      <p:ext uri="{BB962C8B-B14F-4D97-AF65-F5344CB8AC3E}">
        <p14:creationId xmlns:p14="http://schemas.microsoft.com/office/powerpoint/2010/main" val="1577430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100" b="1" u="sng" dirty="0">
                <a:solidFill>
                  <a:prstClr val="black"/>
                </a:solidFill>
                <a:latin typeface="Calibri" panose="020F0502020204030204" pitchFamily="34" charset="0"/>
                <a:ea typeface="Calibri" panose="020F0502020204030204" pitchFamily="34" charset="0"/>
                <a:cs typeface="Calibri" panose="020F0502020204030204" pitchFamily="34" charset="0"/>
              </a:rPr>
              <a:t>EDITORIAL CHANGE</a:t>
            </a:r>
            <a:r>
              <a:rPr lang="en-US" altLang="en-US" sz="11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RULE 2 – SECTION 32  PLAYER DESIGNATIONS                                                   </a:t>
            </a:r>
          </a:p>
          <a:p>
            <a:pPr defTabSz="1004926" eaLnBrk="0" fontAlgn="base" hangingPunct="0">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l"/>
            <a:r>
              <a:rPr lang="en-US" sz="1300" b="1" dirty="0">
                <a:latin typeface="Calibri" panose="020F0502020204030204" pitchFamily="34" charset="0"/>
                <a:ea typeface="Calibri" panose="020F0502020204030204" pitchFamily="34" charset="0"/>
                <a:cs typeface="Calibri" panose="020F0502020204030204" pitchFamily="34" charset="0"/>
              </a:rPr>
              <a:t>ART. 6 . . . </a:t>
            </a:r>
            <a:r>
              <a:rPr lang="en-US" sz="1300" dirty="0">
                <a:latin typeface="Calibri" panose="020F0502020204030204" pitchFamily="34" charset="0"/>
                <a:ea typeface="Calibri" panose="020F0502020204030204" pitchFamily="34" charset="0"/>
                <a:cs typeface="Calibri" panose="020F0502020204030204" pitchFamily="34" charset="0"/>
              </a:rPr>
              <a:t>A disqualified player is a player barred from further participation in a game. </a:t>
            </a:r>
            <a:r>
              <a:rPr lang="en-US" sz="1300" u="sng" dirty="0">
                <a:latin typeface="Calibri" panose="020F0502020204030204" pitchFamily="34" charset="0"/>
                <a:ea typeface="Calibri" panose="020F0502020204030204" pitchFamily="34" charset="0"/>
                <a:cs typeface="Calibri" panose="020F0502020204030204" pitchFamily="34" charset="0"/>
              </a:rPr>
              <a:t>A disqualified player can be permitted to remain in the team box area.</a:t>
            </a:r>
          </a:p>
          <a:p>
            <a:pPr algn="l"/>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eaLnBrk="0" fontAlgn="base" hangingPunct="0">
              <a:spcBef>
                <a:spcPct val="30000"/>
              </a:spcBef>
              <a:spcAft>
                <a:spcPct val="0"/>
              </a:spcAft>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Change:</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Clarifies that a disqualified player can remain in the team box if the state association allows an ejected player to remain at the venue.</a:t>
            </a:r>
          </a:p>
          <a:p>
            <a:pPr defTabSz="1004926">
              <a:defRPr/>
            </a:pPr>
            <a:endParaRPr 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8</a:t>
            </a:fld>
            <a:endParaRPr lang="en-US"/>
          </a:p>
        </p:txBody>
      </p:sp>
    </p:spTree>
    <p:extLst>
      <p:ext uri="{BB962C8B-B14F-4D97-AF65-F5344CB8AC3E}">
        <p14:creationId xmlns:p14="http://schemas.microsoft.com/office/powerpoint/2010/main" val="3707417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EDITORIAL CHANGE</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buFont typeface="Wingdings" panose="05000000000000000000" pitchFamily="2" charset="2"/>
              <a:buChar char="v"/>
              <a:defRPr/>
            </a:pP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RULE 9 – SECTION 4  ILLEGAL PERSONAL CONTACT                                                     </a:t>
            </a:r>
          </a:p>
          <a:p>
            <a:pPr defTabSz="1004926" eaLnBrk="0" fontAlgn="base" hangingPunct="0">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l"/>
            <a:r>
              <a:rPr lang="en-US" sz="1300" b="1" dirty="0">
                <a:latin typeface="Calibri" panose="020F0502020204030204" pitchFamily="34" charset="0"/>
                <a:ea typeface="Calibri" panose="020F0502020204030204" pitchFamily="34" charset="0"/>
                <a:cs typeface="Calibri" panose="020F0502020204030204" pitchFamily="34" charset="0"/>
              </a:rPr>
              <a:t>ART. 3 . . . </a:t>
            </a:r>
            <a:r>
              <a:rPr lang="en-US" sz="1300" dirty="0">
                <a:latin typeface="Calibri" panose="020F0502020204030204" pitchFamily="34" charset="0"/>
                <a:ea typeface="Calibri" panose="020F0502020204030204" pitchFamily="34" charset="0"/>
                <a:cs typeface="Calibri" panose="020F0502020204030204" pitchFamily="34" charset="0"/>
              </a:rPr>
              <a:t>No player or nonplayer shall: …</a:t>
            </a:r>
          </a:p>
          <a:p>
            <a:pPr algn="l"/>
            <a:r>
              <a:rPr lang="en-US" sz="1300" dirty="0">
                <a:latin typeface="Calibri" panose="020F0502020204030204" pitchFamily="34" charset="0"/>
                <a:ea typeface="Calibri" panose="020F0502020204030204" pitchFamily="34" charset="0"/>
                <a:cs typeface="Calibri" panose="020F0502020204030204" pitchFamily="34" charset="0"/>
              </a:rPr>
              <a:t>p.  Initiate forceful contact against a defenseless receiver as in 2-32-16b, 2-32-16c and </a:t>
            </a:r>
            <a:r>
              <a:rPr lang="en-US" sz="1300" u="sng" dirty="0">
                <a:latin typeface="Calibri" panose="020F0502020204030204" pitchFamily="34" charset="0"/>
                <a:ea typeface="Calibri" panose="020F0502020204030204" pitchFamily="34" charset="0"/>
                <a:cs typeface="Calibri" panose="020F0502020204030204" pitchFamily="34" charset="0"/>
              </a:rPr>
              <a:t>2-32-16e</a:t>
            </a:r>
            <a:r>
              <a:rPr lang="en-US" sz="1300" dirty="0">
                <a:latin typeface="Calibri" panose="020F0502020204030204" pitchFamily="34" charset="0"/>
                <a:ea typeface="Calibri" panose="020F0502020204030204" pitchFamily="34" charset="0"/>
                <a:cs typeface="Calibri" panose="020F0502020204030204" pitchFamily="34" charset="0"/>
              </a:rPr>
              <a:t> that is not:</a:t>
            </a:r>
          </a:p>
          <a:p>
            <a:pPr algn="l"/>
            <a:r>
              <a:rPr lang="en-US" sz="1300" dirty="0">
                <a:latin typeface="Calibri" panose="020F0502020204030204" pitchFamily="34" charset="0"/>
                <a:ea typeface="Calibri" panose="020F0502020204030204" pitchFamily="34" charset="0"/>
                <a:cs typeface="Calibri" panose="020F0502020204030204" pitchFamily="34" charset="0"/>
              </a:rPr>
              <a:t>1.  Incidental contact as a result of making a play on the ball;</a:t>
            </a:r>
          </a:p>
          <a:p>
            <a:pPr algn="l"/>
            <a:r>
              <a:rPr lang="en-US" sz="1300" dirty="0">
                <a:latin typeface="Calibri" panose="020F0502020204030204" pitchFamily="34" charset="0"/>
                <a:ea typeface="Calibri" panose="020F0502020204030204" pitchFamily="34" charset="0"/>
                <a:cs typeface="Calibri" panose="020F0502020204030204" pitchFamily="34" charset="0"/>
              </a:rPr>
              <a:t>2.  Initiated with open hands; or</a:t>
            </a:r>
          </a:p>
          <a:p>
            <a:pPr algn="l"/>
            <a:r>
              <a:rPr lang="en-US" sz="1300" dirty="0">
                <a:latin typeface="Calibri" panose="020F0502020204030204" pitchFamily="34" charset="0"/>
                <a:ea typeface="Calibri" panose="020F0502020204030204" pitchFamily="34" charset="0"/>
                <a:cs typeface="Calibri" panose="020F0502020204030204" pitchFamily="34" charset="0"/>
              </a:rPr>
              <a:t>3.  An attempt to tackle by wrapping arm(s) around the receiver.</a:t>
            </a:r>
          </a:p>
          <a:p>
            <a:pPr algn="l"/>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eaLnBrk="0" fontAlgn="base" hangingPunct="0">
              <a:spcBef>
                <a:spcPct val="30000"/>
              </a:spcBef>
              <a:spcAft>
                <a:spcPct val="0"/>
              </a:spcAft>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Change:</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Clarifies type of contact against a kick receiver that is illegal. </a:t>
            </a:r>
            <a:endPar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9</a:t>
            </a:fld>
            <a:endParaRPr lang="en-US"/>
          </a:p>
        </p:txBody>
      </p:sp>
    </p:spTree>
    <p:extLst>
      <p:ext uri="{BB962C8B-B14F-4D97-AF65-F5344CB8AC3E}">
        <p14:creationId xmlns:p14="http://schemas.microsoft.com/office/powerpoint/2010/main" val="1296299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778" fontAlgn="base">
              <a:spcBef>
                <a:spcPct val="30000"/>
              </a:spcBef>
              <a:spcAft>
                <a:spcPct val="0"/>
              </a:spcAft>
              <a:buFont typeface="Wingdings" panose="05000000000000000000" pitchFamily="2" charset="2"/>
              <a:buChar char="v"/>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EDITORIAL CHANGE</a:t>
            </a: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defTabSz="1004778" fontAlgn="base">
              <a:spcBef>
                <a:spcPct val="30000"/>
              </a:spcBef>
              <a:spcAft>
                <a:spcPct val="0"/>
              </a:spcAft>
              <a:buFont typeface="Wingdings" panose="05000000000000000000" pitchFamily="2" charset="2"/>
              <a:buChar char="v"/>
              <a:defRPr/>
            </a:pPr>
            <a:endPar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778" fontAlgn="base">
              <a:spcBef>
                <a:spcPct val="30000"/>
              </a:spcBef>
              <a:spcAft>
                <a:spcPct val="0"/>
              </a:spcAft>
              <a:defRPr/>
            </a:pPr>
            <a:r>
              <a:rPr lang="en-US" alt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rPr>
              <a:t>RULE 10 – SECTION 4  BASIC SPOTS                                                     </a:t>
            </a:r>
          </a:p>
          <a:p>
            <a:pPr defTabSz="1004926" eaLnBrk="0" fontAlgn="base" hangingPunct="0">
              <a:spcBef>
                <a:spcPct val="30000"/>
              </a:spcBef>
              <a:spcAft>
                <a:spcPct val="0"/>
              </a:spcAft>
              <a:defRPr/>
            </a:pPr>
            <a:endParaRPr lang="en-US" sz="13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l"/>
            <a:r>
              <a:rPr lang="en-US" sz="1300" b="1" dirty="0">
                <a:latin typeface="Calibri" panose="020F0502020204030204" pitchFamily="34" charset="0"/>
                <a:ea typeface="Calibri" panose="020F0502020204030204" pitchFamily="34" charset="0"/>
                <a:cs typeface="Calibri" panose="020F0502020204030204" pitchFamily="34" charset="0"/>
              </a:rPr>
              <a:t>ART. 4 . . . </a:t>
            </a:r>
            <a:r>
              <a:rPr lang="en-US" sz="1300" dirty="0">
                <a:latin typeface="Calibri" panose="020F0502020204030204" pitchFamily="34" charset="0"/>
                <a:ea typeface="Calibri" panose="020F0502020204030204" pitchFamily="34" charset="0"/>
                <a:cs typeface="Calibri" panose="020F0502020204030204" pitchFamily="34" charset="0"/>
              </a:rPr>
              <a:t>The basic spot is the spot of the foul for:</a:t>
            </a:r>
          </a:p>
          <a:p>
            <a:pPr algn="l"/>
            <a:r>
              <a:rPr lang="en-US" sz="1300" dirty="0">
                <a:latin typeface="Calibri" panose="020F0502020204030204" pitchFamily="34" charset="0"/>
                <a:ea typeface="Calibri" panose="020F0502020204030204" pitchFamily="34" charset="0"/>
                <a:cs typeface="Calibri" panose="020F0502020204030204" pitchFamily="34" charset="0"/>
              </a:rPr>
              <a:t>a.  Illegal batting or illegal kicking </a:t>
            </a:r>
            <a:r>
              <a:rPr lang="en-US" sz="1300" u="sng" dirty="0">
                <a:latin typeface="Calibri" panose="020F0502020204030204" pitchFamily="34" charset="0"/>
                <a:ea typeface="Calibri" panose="020F0502020204030204" pitchFamily="34" charset="0"/>
                <a:cs typeface="Calibri" panose="020F0502020204030204" pitchFamily="34" charset="0"/>
              </a:rPr>
              <a:t>by A that occurs behind the basic spot; </a:t>
            </a:r>
            <a:r>
              <a:rPr lang="en-US" sz="1300" dirty="0">
                <a:latin typeface="Calibri" panose="020F0502020204030204" pitchFamily="34" charset="0"/>
                <a:ea typeface="Calibri" panose="020F0502020204030204" pitchFamily="34" charset="0"/>
                <a:cs typeface="Calibri" panose="020F0502020204030204" pitchFamily="34" charset="0"/>
              </a:rPr>
              <a:t>…</a:t>
            </a:r>
          </a:p>
          <a:p>
            <a:pPr defTabSz="1004926" eaLnBrk="0" fontAlgn="base" hangingPunct="0">
              <a:spcBef>
                <a:spcPct val="30000"/>
              </a:spcBef>
              <a:spcAft>
                <a:spcPct val="0"/>
              </a:spcAft>
              <a:defRPr/>
            </a:pPr>
            <a:endPar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1004926" eaLnBrk="0" fontAlgn="base" hangingPunct="0">
              <a:spcBef>
                <a:spcPct val="30000"/>
              </a:spcBef>
              <a:spcAft>
                <a:spcPct val="0"/>
              </a:spcAft>
              <a:defRPr/>
            </a:pPr>
            <a:r>
              <a:rPr lang="en-US" altLang="en-US" sz="1300" b="1" u="sng" dirty="0">
                <a:solidFill>
                  <a:prstClr val="black"/>
                </a:solidFill>
                <a:latin typeface="Calibri" panose="020F0502020204030204" pitchFamily="34" charset="0"/>
                <a:ea typeface="Calibri" panose="020F0502020204030204" pitchFamily="34" charset="0"/>
                <a:cs typeface="Calibri" panose="020F0502020204030204" pitchFamily="34" charset="0"/>
              </a:rPr>
              <a:t>Comment on Change:</a:t>
            </a:r>
            <a:r>
              <a:rPr lang="en-US" altLang="en-US" sz="1300" dirty="0">
                <a:solidFill>
                  <a:prstClr val="black"/>
                </a:solidFill>
                <a:latin typeface="Calibri" panose="020F0502020204030204" pitchFamily="34" charset="0"/>
                <a:ea typeface="Calibri" panose="020F0502020204030204" pitchFamily="34" charset="0"/>
                <a:cs typeface="Calibri" panose="020F0502020204030204" pitchFamily="34" charset="0"/>
              </a:rPr>
              <a:t>  Further clarifies the basic spot for illegal batting or kicking by A.</a:t>
            </a:r>
            <a:endParaRPr lang="en-US" sz="13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00A3026-D0F2-425A-AEC9-D51297609FDD}" type="slidenum">
              <a:rPr lang="en-US" smtClean="0"/>
              <a:t>10</a:t>
            </a:fld>
            <a:endParaRPr lang="en-US"/>
          </a:p>
        </p:txBody>
      </p:sp>
    </p:spTree>
    <p:extLst>
      <p:ext uri="{BB962C8B-B14F-4D97-AF65-F5344CB8AC3E}">
        <p14:creationId xmlns:p14="http://schemas.microsoft.com/office/powerpoint/2010/main" val="1873845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hyperlink" Target="mailto:dwhitfield@nfhs.org"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hyperlink" Target="mailto:dwhitfield@nfhs.org"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hyperlink" Target="mailto:dwhitfield@nfhs.org" TargetMode="Externa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2026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743413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4351337"/>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6100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72316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1895557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2025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2204177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320591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704707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976985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Without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377403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627629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mmitte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3" name="Picture Placeholder 7">
            <a:extLst>
              <a:ext uri="{FF2B5EF4-FFF2-40B4-BE49-F238E27FC236}">
                <a16:creationId xmlns:a16="http://schemas.microsoft.com/office/drawing/2014/main" id="{B47B10A9-D772-C30A-05D0-8A9CA7CB708D}"/>
              </a:ext>
            </a:extLst>
          </p:cNvPr>
          <p:cNvSpPr>
            <a:spLocks noGrp="1"/>
          </p:cNvSpPr>
          <p:nvPr>
            <p:ph type="pic" sz="quarter" idx="14"/>
          </p:nvPr>
        </p:nvSpPr>
        <p:spPr>
          <a:xfrm>
            <a:off x="838200" y="2061098"/>
            <a:ext cx="1051560" cy="1234440"/>
          </a:xfrm>
        </p:spPr>
        <p:txBody>
          <a:bodyPr/>
          <a:lstStyle>
            <a:lvl1pPr>
              <a:defRPr sz="1000"/>
            </a:lvl1pPr>
          </a:lstStyle>
          <a:p>
            <a:r>
              <a:rPr lang="en-US" dirty="0"/>
              <a:t>Click icon to add picture</a:t>
            </a:r>
          </a:p>
        </p:txBody>
      </p:sp>
      <p:sp>
        <p:nvSpPr>
          <p:cNvPr id="4" name="Picture Placeholder 7">
            <a:extLst>
              <a:ext uri="{FF2B5EF4-FFF2-40B4-BE49-F238E27FC236}">
                <a16:creationId xmlns:a16="http://schemas.microsoft.com/office/drawing/2014/main" id="{51712DA8-26D3-7485-9995-485CA0759064}"/>
              </a:ext>
            </a:extLst>
          </p:cNvPr>
          <p:cNvSpPr>
            <a:spLocks noGrp="1"/>
          </p:cNvSpPr>
          <p:nvPr>
            <p:ph type="pic" sz="quarter" idx="15"/>
          </p:nvPr>
        </p:nvSpPr>
        <p:spPr>
          <a:xfrm>
            <a:off x="2005484" y="2059879"/>
            <a:ext cx="1051560" cy="1234440"/>
          </a:xfrm>
        </p:spPr>
        <p:txBody>
          <a:bodyPr/>
          <a:lstStyle>
            <a:lvl1pPr>
              <a:defRPr sz="1000"/>
            </a:lvl1pPr>
          </a:lstStyle>
          <a:p>
            <a:r>
              <a:rPr lang="en-US"/>
              <a:t>Click icon to add picture</a:t>
            </a:r>
            <a:endParaRPr lang="en-US" dirty="0"/>
          </a:p>
        </p:txBody>
      </p:sp>
      <p:sp>
        <p:nvSpPr>
          <p:cNvPr id="5" name="Picture Placeholder 7">
            <a:extLst>
              <a:ext uri="{FF2B5EF4-FFF2-40B4-BE49-F238E27FC236}">
                <a16:creationId xmlns:a16="http://schemas.microsoft.com/office/drawing/2014/main" id="{4BD6A56D-DCEC-ADEB-5A02-7DAABB7EA51E}"/>
              </a:ext>
            </a:extLst>
          </p:cNvPr>
          <p:cNvSpPr>
            <a:spLocks noGrp="1"/>
          </p:cNvSpPr>
          <p:nvPr>
            <p:ph type="pic" sz="quarter" idx="16"/>
          </p:nvPr>
        </p:nvSpPr>
        <p:spPr>
          <a:xfrm>
            <a:off x="3172610" y="2059879"/>
            <a:ext cx="1051560" cy="1234440"/>
          </a:xfrm>
        </p:spPr>
        <p:txBody>
          <a:bodyPr/>
          <a:lstStyle>
            <a:lvl1pPr>
              <a:defRPr sz="1000"/>
            </a:lvl1pPr>
          </a:lstStyle>
          <a:p>
            <a:r>
              <a:rPr lang="en-US"/>
              <a:t>Click icon to add picture</a:t>
            </a:r>
            <a:endParaRPr lang="en-US" dirty="0"/>
          </a:p>
        </p:txBody>
      </p:sp>
      <p:sp>
        <p:nvSpPr>
          <p:cNvPr id="6" name="Picture Placeholder 7">
            <a:extLst>
              <a:ext uri="{FF2B5EF4-FFF2-40B4-BE49-F238E27FC236}">
                <a16:creationId xmlns:a16="http://schemas.microsoft.com/office/drawing/2014/main" id="{643334F8-9E6D-A3CA-7D78-F764EF7A7CD2}"/>
              </a:ext>
            </a:extLst>
          </p:cNvPr>
          <p:cNvSpPr>
            <a:spLocks noGrp="1"/>
          </p:cNvSpPr>
          <p:nvPr>
            <p:ph type="pic" sz="quarter" idx="17"/>
          </p:nvPr>
        </p:nvSpPr>
        <p:spPr>
          <a:xfrm>
            <a:off x="4339736" y="2059879"/>
            <a:ext cx="1051560" cy="1234440"/>
          </a:xfrm>
        </p:spPr>
        <p:txBody>
          <a:bodyPr/>
          <a:lstStyle>
            <a:lvl1pPr>
              <a:defRPr sz="1000"/>
            </a:lvl1pPr>
          </a:lstStyle>
          <a:p>
            <a:r>
              <a:rPr lang="en-US"/>
              <a:t>Click icon to add picture</a:t>
            </a:r>
            <a:endParaRPr lang="en-US" dirty="0"/>
          </a:p>
        </p:txBody>
      </p:sp>
      <p:sp>
        <p:nvSpPr>
          <p:cNvPr id="9" name="Picture Placeholder 7">
            <a:extLst>
              <a:ext uri="{FF2B5EF4-FFF2-40B4-BE49-F238E27FC236}">
                <a16:creationId xmlns:a16="http://schemas.microsoft.com/office/drawing/2014/main" id="{49FB97AD-48FA-F7FA-A620-EA1FF15A59BC}"/>
              </a:ext>
            </a:extLst>
          </p:cNvPr>
          <p:cNvSpPr>
            <a:spLocks noGrp="1"/>
          </p:cNvSpPr>
          <p:nvPr>
            <p:ph type="pic" sz="quarter" idx="18"/>
          </p:nvPr>
        </p:nvSpPr>
        <p:spPr>
          <a:xfrm>
            <a:off x="5500782" y="2059879"/>
            <a:ext cx="1051560" cy="1234440"/>
          </a:xfrm>
        </p:spPr>
        <p:txBody>
          <a:bodyPr/>
          <a:lstStyle>
            <a:lvl1pPr>
              <a:defRPr sz="1000"/>
            </a:lvl1pPr>
          </a:lstStyle>
          <a:p>
            <a:r>
              <a:rPr lang="en-US"/>
              <a:t>Click icon to add picture</a:t>
            </a:r>
            <a:endParaRPr lang="en-US" dirty="0"/>
          </a:p>
        </p:txBody>
      </p:sp>
      <p:sp>
        <p:nvSpPr>
          <p:cNvPr id="10" name="Picture Placeholder 7">
            <a:extLst>
              <a:ext uri="{FF2B5EF4-FFF2-40B4-BE49-F238E27FC236}">
                <a16:creationId xmlns:a16="http://schemas.microsoft.com/office/drawing/2014/main" id="{12B1F581-B38C-6A7D-0D25-F8A7C8982CC1}"/>
              </a:ext>
            </a:extLst>
          </p:cNvPr>
          <p:cNvSpPr>
            <a:spLocks noGrp="1"/>
          </p:cNvSpPr>
          <p:nvPr>
            <p:ph type="pic" sz="quarter" idx="19"/>
          </p:nvPr>
        </p:nvSpPr>
        <p:spPr>
          <a:xfrm>
            <a:off x="6661828" y="2055857"/>
            <a:ext cx="1051560" cy="1234440"/>
          </a:xfrm>
        </p:spPr>
        <p:txBody>
          <a:bodyPr/>
          <a:lstStyle>
            <a:lvl1pPr>
              <a:defRPr sz="1000"/>
            </a:lvl1pPr>
          </a:lstStyle>
          <a:p>
            <a:r>
              <a:rPr lang="en-US"/>
              <a:t>Click icon to add picture</a:t>
            </a:r>
            <a:endParaRPr lang="en-US" dirty="0"/>
          </a:p>
        </p:txBody>
      </p:sp>
      <p:sp>
        <p:nvSpPr>
          <p:cNvPr id="11" name="Picture Placeholder 7">
            <a:extLst>
              <a:ext uri="{FF2B5EF4-FFF2-40B4-BE49-F238E27FC236}">
                <a16:creationId xmlns:a16="http://schemas.microsoft.com/office/drawing/2014/main" id="{FF78B9CE-EE19-C163-A774-B4D17988B354}"/>
              </a:ext>
            </a:extLst>
          </p:cNvPr>
          <p:cNvSpPr>
            <a:spLocks noGrp="1"/>
          </p:cNvSpPr>
          <p:nvPr>
            <p:ph type="pic" sz="quarter" idx="20"/>
          </p:nvPr>
        </p:nvSpPr>
        <p:spPr>
          <a:xfrm>
            <a:off x="7828956" y="2059879"/>
            <a:ext cx="1051560" cy="1234440"/>
          </a:xfrm>
        </p:spPr>
        <p:txBody>
          <a:bodyPr/>
          <a:lstStyle>
            <a:lvl1pPr>
              <a:defRPr sz="1000"/>
            </a:lvl1pPr>
          </a:lstStyle>
          <a:p>
            <a:r>
              <a:rPr lang="en-US"/>
              <a:t>Click icon to add picture</a:t>
            </a:r>
            <a:endParaRPr lang="en-US" dirty="0"/>
          </a:p>
        </p:txBody>
      </p:sp>
      <p:sp>
        <p:nvSpPr>
          <p:cNvPr id="12" name="Picture Placeholder 7">
            <a:extLst>
              <a:ext uri="{FF2B5EF4-FFF2-40B4-BE49-F238E27FC236}">
                <a16:creationId xmlns:a16="http://schemas.microsoft.com/office/drawing/2014/main" id="{53C818A4-C163-A1B0-B993-EE17255188D0}"/>
              </a:ext>
            </a:extLst>
          </p:cNvPr>
          <p:cNvSpPr>
            <a:spLocks noGrp="1"/>
          </p:cNvSpPr>
          <p:nvPr>
            <p:ph type="pic" sz="quarter" idx="21"/>
          </p:nvPr>
        </p:nvSpPr>
        <p:spPr>
          <a:xfrm>
            <a:off x="9010708" y="2055857"/>
            <a:ext cx="1051560" cy="1234440"/>
          </a:xfrm>
        </p:spPr>
        <p:txBody>
          <a:bodyPr/>
          <a:lstStyle>
            <a:lvl1pPr>
              <a:defRPr sz="1000"/>
            </a:lvl1pPr>
          </a:lstStyle>
          <a:p>
            <a:r>
              <a:rPr lang="en-US" dirty="0"/>
              <a:t>Click icon to add picture</a:t>
            </a:r>
          </a:p>
        </p:txBody>
      </p:sp>
      <p:sp>
        <p:nvSpPr>
          <p:cNvPr id="13" name="Text Placeholder 42">
            <a:extLst>
              <a:ext uri="{FF2B5EF4-FFF2-40B4-BE49-F238E27FC236}">
                <a16:creationId xmlns:a16="http://schemas.microsoft.com/office/drawing/2014/main" id="{7062B854-B92D-089D-B57F-637BC625CCDB}"/>
              </a:ext>
            </a:extLst>
          </p:cNvPr>
          <p:cNvSpPr>
            <a:spLocks noGrp="1"/>
          </p:cNvSpPr>
          <p:nvPr>
            <p:ph type="body" sz="quarter" idx="22" hasCustomPrompt="1"/>
          </p:nvPr>
        </p:nvSpPr>
        <p:spPr>
          <a:xfrm>
            <a:off x="838835" y="333309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4" name="Text Placeholder 42">
            <a:extLst>
              <a:ext uri="{FF2B5EF4-FFF2-40B4-BE49-F238E27FC236}">
                <a16:creationId xmlns:a16="http://schemas.microsoft.com/office/drawing/2014/main" id="{ED4A3FD9-1A06-959F-DB1D-FAC4254A1356}"/>
              </a:ext>
            </a:extLst>
          </p:cNvPr>
          <p:cNvSpPr>
            <a:spLocks noGrp="1"/>
          </p:cNvSpPr>
          <p:nvPr>
            <p:ph type="body" sz="quarter" idx="23" hasCustomPrompt="1"/>
          </p:nvPr>
        </p:nvSpPr>
        <p:spPr>
          <a:xfrm>
            <a:off x="2005484"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5" name="Text Placeholder 42">
            <a:extLst>
              <a:ext uri="{FF2B5EF4-FFF2-40B4-BE49-F238E27FC236}">
                <a16:creationId xmlns:a16="http://schemas.microsoft.com/office/drawing/2014/main" id="{717DE9F3-D6DA-E27A-0E63-8A0F9EACC493}"/>
              </a:ext>
            </a:extLst>
          </p:cNvPr>
          <p:cNvSpPr>
            <a:spLocks noGrp="1"/>
          </p:cNvSpPr>
          <p:nvPr>
            <p:ph type="body" sz="quarter" idx="24" hasCustomPrompt="1"/>
          </p:nvPr>
        </p:nvSpPr>
        <p:spPr>
          <a:xfrm>
            <a:off x="3176725"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6" name="Text Placeholder 42">
            <a:extLst>
              <a:ext uri="{FF2B5EF4-FFF2-40B4-BE49-F238E27FC236}">
                <a16:creationId xmlns:a16="http://schemas.microsoft.com/office/drawing/2014/main" id="{218C3D29-D87D-8495-2761-FA6479154664}"/>
              </a:ext>
            </a:extLst>
          </p:cNvPr>
          <p:cNvSpPr>
            <a:spLocks noGrp="1"/>
          </p:cNvSpPr>
          <p:nvPr>
            <p:ph type="body" sz="quarter" idx="25" hasCustomPrompt="1"/>
          </p:nvPr>
        </p:nvSpPr>
        <p:spPr>
          <a:xfrm>
            <a:off x="4340371"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7" name="Text Placeholder 42">
            <a:extLst>
              <a:ext uri="{FF2B5EF4-FFF2-40B4-BE49-F238E27FC236}">
                <a16:creationId xmlns:a16="http://schemas.microsoft.com/office/drawing/2014/main" id="{AA73FFB8-4A87-526F-D013-D67B6BB69ED8}"/>
              </a:ext>
            </a:extLst>
          </p:cNvPr>
          <p:cNvSpPr>
            <a:spLocks noGrp="1"/>
          </p:cNvSpPr>
          <p:nvPr>
            <p:ph type="body" sz="quarter" idx="26" hasCustomPrompt="1"/>
          </p:nvPr>
        </p:nvSpPr>
        <p:spPr>
          <a:xfrm>
            <a:off x="5500782"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8" name="Text Placeholder 42">
            <a:extLst>
              <a:ext uri="{FF2B5EF4-FFF2-40B4-BE49-F238E27FC236}">
                <a16:creationId xmlns:a16="http://schemas.microsoft.com/office/drawing/2014/main" id="{9C6C96AD-35CD-B538-384C-75E662D39B89}"/>
              </a:ext>
            </a:extLst>
          </p:cNvPr>
          <p:cNvSpPr>
            <a:spLocks noGrp="1"/>
          </p:cNvSpPr>
          <p:nvPr>
            <p:ph type="body" sz="quarter" idx="27" hasCustomPrompt="1"/>
          </p:nvPr>
        </p:nvSpPr>
        <p:spPr>
          <a:xfrm>
            <a:off x="6662463"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9" name="Text Placeholder 42">
            <a:extLst>
              <a:ext uri="{FF2B5EF4-FFF2-40B4-BE49-F238E27FC236}">
                <a16:creationId xmlns:a16="http://schemas.microsoft.com/office/drawing/2014/main" id="{67C7134B-69EF-A014-362E-7A0D5AFA5F65}"/>
              </a:ext>
            </a:extLst>
          </p:cNvPr>
          <p:cNvSpPr>
            <a:spLocks noGrp="1"/>
          </p:cNvSpPr>
          <p:nvPr>
            <p:ph type="body" sz="quarter" idx="28" hasCustomPrompt="1"/>
          </p:nvPr>
        </p:nvSpPr>
        <p:spPr>
          <a:xfrm>
            <a:off x="7832141"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20" name="Text Placeholder 42">
            <a:extLst>
              <a:ext uri="{FF2B5EF4-FFF2-40B4-BE49-F238E27FC236}">
                <a16:creationId xmlns:a16="http://schemas.microsoft.com/office/drawing/2014/main" id="{BDD49F52-B2D4-86A9-1203-2DF4E8734D8C}"/>
              </a:ext>
            </a:extLst>
          </p:cNvPr>
          <p:cNvSpPr>
            <a:spLocks noGrp="1"/>
          </p:cNvSpPr>
          <p:nvPr>
            <p:ph type="body" sz="quarter" idx="29" hasCustomPrompt="1"/>
          </p:nvPr>
        </p:nvSpPr>
        <p:spPr>
          <a:xfrm>
            <a:off x="9015844"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21" name="Picture Placeholder 7">
            <a:extLst>
              <a:ext uri="{FF2B5EF4-FFF2-40B4-BE49-F238E27FC236}">
                <a16:creationId xmlns:a16="http://schemas.microsoft.com/office/drawing/2014/main" id="{FADF90FD-4BC6-0382-8EF8-DECD5B230EBF}"/>
              </a:ext>
            </a:extLst>
          </p:cNvPr>
          <p:cNvSpPr>
            <a:spLocks noGrp="1"/>
          </p:cNvSpPr>
          <p:nvPr>
            <p:ph type="pic" sz="quarter" idx="30"/>
          </p:nvPr>
        </p:nvSpPr>
        <p:spPr>
          <a:xfrm>
            <a:off x="838200" y="4021752"/>
            <a:ext cx="1051560" cy="1234440"/>
          </a:xfrm>
        </p:spPr>
        <p:txBody>
          <a:bodyPr/>
          <a:lstStyle>
            <a:lvl1pPr>
              <a:defRPr sz="1000"/>
            </a:lvl1pPr>
          </a:lstStyle>
          <a:p>
            <a:r>
              <a:rPr lang="en-US"/>
              <a:t>Click icon to add picture</a:t>
            </a:r>
            <a:endParaRPr lang="en-US" dirty="0"/>
          </a:p>
        </p:txBody>
      </p:sp>
      <p:sp>
        <p:nvSpPr>
          <p:cNvPr id="22" name="Picture Placeholder 7">
            <a:extLst>
              <a:ext uri="{FF2B5EF4-FFF2-40B4-BE49-F238E27FC236}">
                <a16:creationId xmlns:a16="http://schemas.microsoft.com/office/drawing/2014/main" id="{001BA57C-CAC4-FE19-7606-A197C6944433}"/>
              </a:ext>
            </a:extLst>
          </p:cNvPr>
          <p:cNvSpPr>
            <a:spLocks noGrp="1"/>
          </p:cNvSpPr>
          <p:nvPr>
            <p:ph type="pic" sz="quarter" idx="31"/>
          </p:nvPr>
        </p:nvSpPr>
        <p:spPr>
          <a:xfrm>
            <a:off x="2005484" y="4020533"/>
            <a:ext cx="1051560" cy="1234440"/>
          </a:xfrm>
        </p:spPr>
        <p:txBody>
          <a:bodyPr/>
          <a:lstStyle>
            <a:lvl1pPr>
              <a:defRPr sz="1000"/>
            </a:lvl1pPr>
          </a:lstStyle>
          <a:p>
            <a:r>
              <a:rPr lang="en-US"/>
              <a:t>Click icon to add picture</a:t>
            </a:r>
            <a:endParaRPr lang="en-US" dirty="0"/>
          </a:p>
        </p:txBody>
      </p:sp>
      <p:sp>
        <p:nvSpPr>
          <p:cNvPr id="23" name="Picture Placeholder 7">
            <a:extLst>
              <a:ext uri="{FF2B5EF4-FFF2-40B4-BE49-F238E27FC236}">
                <a16:creationId xmlns:a16="http://schemas.microsoft.com/office/drawing/2014/main" id="{2C1A3DEE-0E4A-DA24-6C27-D8347A0AD23D}"/>
              </a:ext>
            </a:extLst>
          </p:cNvPr>
          <p:cNvSpPr>
            <a:spLocks noGrp="1"/>
          </p:cNvSpPr>
          <p:nvPr>
            <p:ph type="pic" sz="quarter" idx="32"/>
          </p:nvPr>
        </p:nvSpPr>
        <p:spPr>
          <a:xfrm>
            <a:off x="3172610" y="4020533"/>
            <a:ext cx="1051560" cy="1234440"/>
          </a:xfrm>
        </p:spPr>
        <p:txBody>
          <a:bodyPr/>
          <a:lstStyle>
            <a:lvl1pPr>
              <a:defRPr sz="1000"/>
            </a:lvl1pPr>
          </a:lstStyle>
          <a:p>
            <a:r>
              <a:rPr lang="en-US"/>
              <a:t>Click icon to add picture</a:t>
            </a:r>
            <a:endParaRPr lang="en-US" dirty="0"/>
          </a:p>
        </p:txBody>
      </p:sp>
      <p:sp>
        <p:nvSpPr>
          <p:cNvPr id="24" name="Picture Placeholder 7">
            <a:extLst>
              <a:ext uri="{FF2B5EF4-FFF2-40B4-BE49-F238E27FC236}">
                <a16:creationId xmlns:a16="http://schemas.microsoft.com/office/drawing/2014/main" id="{849B514F-7A81-03BA-402C-2C1181920464}"/>
              </a:ext>
            </a:extLst>
          </p:cNvPr>
          <p:cNvSpPr>
            <a:spLocks noGrp="1"/>
          </p:cNvSpPr>
          <p:nvPr>
            <p:ph type="pic" sz="quarter" idx="33"/>
          </p:nvPr>
        </p:nvSpPr>
        <p:spPr>
          <a:xfrm>
            <a:off x="4339736" y="4020533"/>
            <a:ext cx="1051560" cy="1234440"/>
          </a:xfrm>
        </p:spPr>
        <p:txBody>
          <a:bodyPr/>
          <a:lstStyle>
            <a:lvl1pPr>
              <a:defRPr sz="1000"/>
            </a:lvl1pPr>
          </a:lstStyle>
          <a:p>
            <a:r>
              <a:rPr lang="en-US"/>
              <a:t>Click icon to add picture</a:t>
            </a:r>
            <a:endParaRPr lang="en-US" dirty="0"/>
          </a:p>
        </p:txBody>
      </p:sp>
      <p:sp>
        <p:nvSpPr>
          <p:cNvPr id="25" name="Picture Placeholder 7">
            <a:extLst>
              <a:ext uri="{FF2B5EF4-FFF2-40B4-BE49-F238E27FC236}">
                <a16:creationId xmlns:a16="http://schemas.microsoft.com/office/drawing/2014/main" id="{6E42F88B-AD9A-A6BC-C785-714E08466FAE}"/>
              </a:ext>
            </a:extLst>
          </p:cNvPr>
          <p:cNvSpPr>
            <a:spLocks noGrp="1"/>
          </p:cNvSpPr>
          <p:nvPr>
            <p:ph type="pic" sz="quarter" idx="34"/>
          </p:nvPr>
        </p:nvSpPr>
        <p:spPr>
          <a:xfrm>
            <a:off x="5500782" y="4020533"/>
            <a:ext cx="1051560" cy="1234440"/>
          </a:xfrm>
        </p:spPr>
        <p:txBody>
          <a:bodyPr/>
          <a:lstStyle>
            <a:lvl1pPr>
              <a:defRPr sz="1000"/>
            </a:lvl1pPr>
          </a:lstStyle>
          <a:p>
            <a:r>
              <a:rPr lang="en-US"/>
              <a:t>Click icon to add picture</a:t>
            </a:r>
            <a:endParaRPr lang="en-US" dirty="0"/>
          </a:p>
        </p:txBody>
      </p:sp>
      <p:sp>
        <p:nvSpPr>
          <p:cNvPr id="26" name="Picture Placeholder 7">
            <a:extLst>
              <a:ext uri="{FF2B5EF4-FFF2-40B4-BE49-F238E27FC236}">
                <a16:creationId xmlns:a16="http://schemas.microsoft.com/office/drawing/2014/main" id="{DE6A077B-CD4E-A193-791B-F1E09F30FD99}"/>
              </a:ext>
            </a:extLst>
          </p:cNvPr>
          <p:cNvSpPr>
            <a:spLocks noGrp="1"/>
          </p:cNvSpPr>
          <p:nvPr>
            <p:ph type="pic" sz="quarter" idx="35"/>
          </p:nvPr>
        </p:nvSpPr>
        <p:spPr>
          <a:xfrm>
            <a:off x="6661828" y="4016511"/>
            <a:ext cx="1051560" cy="1234440"/>
          </a:xfrm>
        </p:spPr>
        <p:txBody>
          <a:bodyPr/>
          <a:lstStyle>
            <a:lvl1pPr>
              <a:defRPr sz="1000"/>
            </a:lvl1pPr>
          </a:lstStyle>
          <a:p>
            <a:r>
              <a:rPr lang="en-US"/>
              <a:t>Click icon to add picture</a:t>
            </a:r>
            <a:endParaRPr lang="en-US" dirty="0"/>
          </a:p>
        </p:txBody>
      </p:sp>
      <p:sp>
        <p:nvSpPr>
          <p:cNvPr id="27" name="Picture Placeholder 7">
            <a:extLst>
              <a:ext uri="{FF2B5EF4-FFF2-40B4-BE49-F238E27FC236}">
                <a16:creationId xmlns:a16="http://schemas.microsoft.com/office/drawing/2014/main" id="{1D8AA830-CE89-C0F8-652E-4AF0EC5EB77F}"/>
              </a:ext>
            </a:extLst>
          </p:cNvPr>
          <p:cNvSpPr>
            <a:spLocks noGrp="1"/>
          </p:cNvSpPr>
          <p:nvPr>
            <p:ph type="pic" sz="quarter" idx="36"/>
          </p:nvPr>
        </p:nvSpPr>
        <p:spPr>
          <a:xfrm>
            <a:off x="7828956" y="4020533"/>
            <a:ext cx="1051560" cy="1234440"/>
          </a:xfrm>
        </p:spPr>
        <p:txBody>
          <a:bodyPr/>
          <a:lstStyle>
            <a:lvl1pPr>
              <a:defRPr sz="1000"/>
            </a:lvl1pPr>
          </a:lstStyle>
          <a:p>
            <a:r>
              <a:rPr lang="en-US"/>
              <a:t>Click icon to add picture</a:t>
            </a:r>
            <a:endParaRPr lang="en-US" dirty="0"/>
          </a:p>
        </p:txBody>
      </p:sp>
      <p:sp>
        <p:nvSpPr>
          <p:cNvPr id="28" name="Picture Placeholder 7">
            <a:extLst>
              <a:ext uri="{FF2B5EF4-FFF2-40B4-BE49-F238E27FC236}">
                <a16:creationId xmlns:a16="http://schemas.microsoft.com/office/drawing/2014/main" id="{2845462D-8D77-A897-D7A7-19799B1FCE72}"/>
              </a:ext>
            </a:extLst>
          </p:cNvPr>
          <p:cNvSpPr>
            <a:spLocks noGrp="1"/>
          </p:cNvSpPr>
          <p:nvPr>
            <p:ph type="pic" sz="quarter" idx="37"/>
          </p:nvPr>
        </p:nvSpPr>
        <p:spPr>
          <a:xfrm>
            <a:off x="9010708" y="4016511"/>
            <a:ext cx="1051560" cy="1234440"/>
          </a:xfrm>
        </p:spPr>
        <p:txBody>
          <a:bodyPr/>
          <a:lstStyle>
            <a:lvl1pPr>
              <a:defRPr sz="1000"/>
            </a:lvl1pPr>
          </a:lstStyle>
          <a:p>
            <a:r>
              <a:rPr lang="en-US"/>
              <a:t>Click icon to add picture</a:t>
            </a:r>
            <a:endParaRPr lang="en-US" dirty="0"/>
          </a:p>
        </p:txBody>
      </p:sp>
      <p:sp>
        <p:nvSpPr>
          <p:cNvPr id="29" name="Text Placeholder 42">
            <a:extLst>
              <a:ext uri="{FF2B5EF4-FFF2-40B4-BE49-F238E27FC236}">
                <a16:creationId xmlns:a16="http://schemas.microsoft.com/office/drawing/2014/main" id="{5E7C90FE-E98F-CDBB-8A94-646BB323DA71}"/>
              </a:ext>
            </a:extLst>
          </p:cNvPr>
          <p:cNvSpPr>
            <a:spLocks noGrp="1"/>
          </p:cNvSpPr>
          <p:nvPr>
            <p:ph type="body" sz="quarter" idx="38" hasCustomPrompt="1"/>
          </p:nvPr>
        </p:nvSpPr>
        <p:spPr>
          <a:xfrm>
            <a:off x="838835" y="529374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0" name="Text Placeholder 42">
            <a:extLst>
              <a:ext uri="{FF2B5EF4-FFF2-40B4-BE49-F238E27FC236}">
                <a16:creationId xmlns:a16="http://schemas.microsoft.com/office/drawing/2014/main" id="{F65D4A0E-3E42-4673-F741-5D1053C7202F}"/>
              </a:ext>
            </a:extLst>
          </p:cNvPr>
          <p:cNvSpPr>
            <a:spLocks noGrp="1"/>
          </p:cNvSpPr>
          <p:nvPr>
            <p:ph type="body" sz="quarter" idx="39" hasCustomPrompt="1"/>
          </p:nvPr>
        </p:nvSpPr>
        <p:spPr>
          <a:xfrm>
            <a:off x="2005484"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1" name="Text Placeholder 42">
            <a:extLst>
              <a:ext uri="{FF2B5EF4-FFF2-40B4-BE49-F238E27FC236}">
                <a16:creationId xmlns:a16="http://schemas.microsoft.com/office/drawing/2014/main" id="{67D76B90-BDDB-A830-1E38-2744279B6F73}"/>
              </a:ext>
            </a:extLst>
          </p:cNvPr>
          <p:cNvSpPr>
            <a:spLocks noGrp="1"/>
          </p:cNvSpPr>
          <p:nvPr>
            <p:ph type="body" sz="quarter" idx="40" hasCustomPrompt="1"/>
          </p:nvPr>
        </p:nvSpPr>
        <p:spPr>
          <a:xfrm>
            <a:off x="3176725"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2" name="Text Placeholder 42">
            <a:extLst>
              <a:ext uri="{FF2B5EF4-FFF2-40B4-BE49-F238E27FC236}">
                <a16:creationId xmlns:a16="http://schemas.microsoft.com/office/drawing/2014/main" id="{FFAD4169-F9B4-82EE-29F2-9636561EB7C7}"/>
              </a:ext>
            </a:extLst>
          </p:cNvPr>
          <p:cNvSpPr>
            <a:spLocks noGrp="1"/>
          </p:cNvSpPr>
          <p:nvPr>
            <p:ph type="body" sz="quarter" idx="41" hasCustomPrompt="1"/>
          </p:nvPr>
        </p:nvSpPr>
        <p:spPr>
          <a:xfrm>
            <a:off x="4340371"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3" name="Text Placeholder 42">
            <a:extLst>
              <a:ext uri="{FF2B5EF4-FFF2-40B4-BE49-F238E27FC236}">
                <a16:creationId xmlns:a16="http://schemas.microsoft.com/office/drawing/2014/main" id="{EE40C75E-A32C-8DB4-663F-9DFB5BADD997}"/>
              </a:ext>
            </a:extLst>
          </p:cNvPr>
          <p:cNvSpPr>
            <a:spLocks noGrp="1"/>
          </p:cNvSpPr>
          <p:nvPr>
            <p:ph type="body" sz="quarter" idx="42" hasCustomPrompt="1"/>
          </p:nvPr>
        </p:nvSpPr>
        <p:spPr>
          <a:xfrm>
            <a:off x="5500782"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4" name="Text Placeholder 42">
            <a:extLst>
              <a:ext uri="{FF2B5EF4-FFF2-40B4-BE49-F238E27FC236}">
                <a16:creationId xmlns:a16="http://schemas.microsoft.com/office/drawing/2014/main" id="{35FC8BA3-B94F-9AFD-AB4D-A23E83A7E14E}"/>
              </a:ext>
            </a:extLst>
          </p:cNvPr>
          <p:cNvSpPr>
            <a:spLocks noGrp="1"/>
          </p:cNvSpPr>
          <p:nvPr>
            <p:ph type="body" sz="quarter" idx="43" hasCustomPrompt="1"/>
          </p:nvPr>
        </p:nvSpPr>
        <p:spPr>
          <a:xfrm>
            <a:off x="6662463"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5" name="Text Placeholder 42">
            <a:extLst>
              <a:ext uri="{FF2B5EF4-FFF2-40B4-BE49-F238E27FC236}">
                <a16:creationId xmlns:a16="http://schemas.microsoft.com/office/drawing/2014/main" id="{D19CC67B-E6C7-0834-B5CC-7428DCF5BC29}"/>
              </a:ext>
            </a:extLst>
          </p:cNvPr>
          <p:cNvSpPr>
            <a:spLocks noGrp="1"/>
          </p:cNvSpPr>
          <p:nvPr>
            <p:ph type="body" sz="quarter" idx="44" hasCustomPrompt="1"/>
          </p:nvPr>
        </p:nvSpPr>
        <p:spPr>
          <a:xfrm>
            <a:off x="7832141"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6" name="Text Placeholder 42">
            <a:extLst>
              <a:ext uri="{FF2B5EF4-FFF2-40B4-BE49-F238E27FC236}">
                <a16:creationId xmlns:a16="http://schemas.microsoft.com/office/drawing/2014/main" id="{10598813-FED4-35DB-124E-A4305645B3A9}"/>
              </a:ext>
            </a:extLst>
          </p:cNvPr>
          <p:cNvSpPr>
            <a:spLocks noGrp="1"/>
          </p:cNvSpPr>
          <p:nvPr>
            <p:ph type="body" sz="quarter" idx="45" hasCustomPrompt="1"/>
          </p:nvPr>
        </p:nvSpPr>
        <p:spPr>
          <a:xfrm>
            <a:off x="9015844"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Tree>
    <p:extLst>
      <p:ext uri="{BB962C8B-B14F-4D97-AF65-F5344CB8AC3E}">
        <p14:creationId xmlns:p14="http://schemas.microsoft.com/office/powerpoint/2010/main" val="1636664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7860014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Points of Emphasi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838200" y="-1312"/>
            <a:ext cx="3200400" cy="27432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POINTS OF EMPHASIS</a:t>
            </a:r>
          </a:p>
        </p:txBody>
      </p:sp>
    </p:spTree>
    <p:extLst>
      <p:ext uri="{BB962C8B-B14F-4D97-AF65-F5344CB8AC3E}">
        <p14:creationId xmlns:p14="http://schemas.microsoft.com/office/powerpoint/2010/main" val="3918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838200" y="-1312"/>
            <a:ext cx="3200400" cy="27432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RULES CHANGES</a:t>
            </a:r>
          </a:p>
        </p:txBody>
      </p:sp>
    </p:spTree>
    <p:extLst>
      <p:ext uri="{BB962C8B-B14F-4D97-AF65-F5344CB8AC3E}">
        <p14:creationId xmlns:p14="http://schemas.microsoft.com/office/powerpoint/2010/main" val="2004269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4_Editori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838200" y="-1312"/>
            <a:ext cx="3200400" cy="27432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EDITORIAL CHANGES</a:t>
            </a:r>
          </a:p>
        </p:txBody>
      </p:sp>
    </p:spTree>
    <p:extLst>
      <p:ext uri="{BB962C8B-B14F-4D97-AF65-F5344CB8AC3E}">
        <p14:creationId xmlns:p14="http://schemas.microsoft.com/office/powerpoint/2010/main" val="743414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3_Manu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838200" y="-1312"/>
            <a:ext cx="3200400" cy="27432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MANUAL CHANGES</a:t>
            </a:r>
          </a:p>
        </p:txBody>
      </p:sp>
    </p:spTree>
    <p:extLst>
      <p:ext uri="{BB962C8B-B14F-4D97-AF65-F5344CB8AC3E}">
        <p14:creationId xmlns:p14="http://schemas.microsoft.com/office/powerpoint/2010/main" val="99079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Rules Reinder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838200" y="-1312"/>
            <a:ext cx="3200400" cy="27432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RULES REMINDER</a:t>
            </a:r>
          </a:p>
        </p:txBody>
      </p:sp>
    </p:spTree>
    <p:extLst>
      <p:ext uri="{BB962C8B-B14F-4D97-AF65-F5344CB8AC3E}">
        <p14:creationId xmlns:p14="http://schemas.microsoft.com/office/powerpoint/2010/main" val="3817182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24511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4351337"/>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965124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857008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22627814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2025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309647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3411146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7175690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9565453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Points of Emphasi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POINTS OF EMPHASIS</a:t>
            </a:r>
          </a:p>
        </p:txBody>
      </p:sp>
    </p:spTree>
    <p:extLst>
      <p:ext uri="{BB962C8B-B14F-4D97-AF65-F5344CB8AC3E}">
        <p14:creationId xmlns:p14="http://schemas.microsoft.com/office/powerpoint/2010/main" val="31417793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CHANGES</a:t>
            </a:r>
          </a:p>
        </p:txBody>
      </p:sp>
    </p:spTree>
    <p:extLst>
      <p:ext uri="{BB962C8B-B14F-4D97-AF65-F5344CB8AC3E}">
        <p14:creationId xmlns:p14="http://schemas.microsoft.com/office/powerpoint/2010/main" val="33175869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6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REMINDERS</a:t>
            </a:r>
          </a:p>
        </p:txBody>
      </p:sp>
    </p:spTree>
    <p:extLst>
      <p:ext uri="{BB962C8B-B14F-4D97-AF65-F5344CB8AC3E}">
        <p14:creationId xmlns:p14="http://schemas.microsoft.com/office/powerpoint/2010/main" val="3007619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4_Editori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EDITORIAL CHANGES</a:t>
            </a:r>
          </a:p>
        </p:txBody>
      </p:sp>
    </p:spTree>
    <p:extLst>
      <p:ext uri="{BB962C8B-B14F-4D97-AF65-F5344CB8AC3E}">
        <p14:creationId xmlns:p14="http://schemas.microsoft.com/office/powerpoint/2010/main" val="28154322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3_Manu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3"/>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MANUAL CHANGES</a:t>
            </a:r>
          </a:p>
        </p:txBody>
      </p:sp>
    </p:spTree>
    <p:extLst>
      <p:ext uri="{BB962C8B-B14F-4D97-AF65-F5344CB8AC3E}">
        <p14:creationId xmlns:p14="http://schemas.microsoft.com/office/powerpoint/2010/main" val="1146346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2_Rules Reinder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1" y="-1313"/>
            <a:ext cx="5212080" cy="365125"/>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REMINDER</a:t>
            </a:r>
          </a:p>
        </p:txBody>
      </p:sp>
    </p:spTree>
    <p:extLst>
      <p:ext uri="{BB962C8B-B14F-4D97-AF65-F5344CB8AC3E}">
        <p14:creationId xmlns:p14="http://schemas.microsoft.com/office/powerpoint/2010/main" val="15734923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317737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4351337"/>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14145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POINTS OF EMPHASIS</a:t>
            </a:r>
          </a:p>
        </p:txBody>
      </p:sp>
    </p:spTree>
    <p:extLst>
      <p:ext uri="{BB962C8B-B14F-4D97-AF65-F5344CB8AC3E}">
        <p14:creationId xmlns:p14="http://schemas.microsoft.com/office/powerpoint/2010/main" val="23391199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2130108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171004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2025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32613025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0023751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42634493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1_Points of Emphasi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POINTS OF EMPHASIS</a:t>
            </a:r>
          </a:p>
        </p:txBody>
      </p:sp>
    </p:spTree>
    <p:extLst>
      <p:ext uri="{BB962C8B-B14F-4D97-AF65-F5344CB8AC3E}">
        <p14:creationId xmlns:p14="http://schemas.microsoft.com/office/powerpoint/2010/main" val="214897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CHANGES</a:t>
            </a:r>
          </a:p>
        </p:txBody>
      </p:sp>
    </p:spTree>
    <p:extLst>
      <p:ext uri="{BB962C8B-B14F-4D97-AF65-F5344CB8AC3E}">
        <p14:creationId xmlns:p14="http://schemas.microsoft.com/office/powerpoint/2010/main" val="39810638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4_Editori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GAME OFFICIALS MANUAL CHANGES</a:t>
            </a:r>
          </a:p>
        </p:txBody>
      </p:sp>
    </p:spTree>
    <p:extLst>
      <p:ext uri="{BB962C8B-B14F-4D97-AF65-F5344CB8AC3E}">
        <p14:creationId xmlns:p14="http://schemas.microsoft.com/office/powerpoint/2010/main" val="11047815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3_Manu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3"/>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MANUAL CHANGES</a:t>
            </a:r>
          </a:p>
        </p:txBody>
      </p:sp>
    </p:spTree>
    <p:extLst>
      <p:ext uri="{BB962C8B-B14F-4D97-AF65-F5344CB8AC3E}">
        <p14:creationId xmlns:p14="http://schemas.microsoft.com/office/powerpoint/2010/main" val="1705041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2_Rules Reinder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1" y="-1313"/>
            <a:ext cx="5212080" cy="365125"/>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REMINDER</a:t>
            </a:r>
          </a:p>
        </p:txBody>
      </p:sp>
    </p:spTree>
    <p:extLst>
      <p:ext uri="{BB962C8B-B14F-4D97-AF65-F5344CB8AC3E}">
        <p14:creationId xmlns:p14="http://schemas.microsoft.com/office/powerpoint/2010/main" val="2876924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CHANGES</a:t>
            </a:r>
          </a:p>
        </p:txBody>
      </p:sp>
    </p:spTree>
    <p:extLst>
      <p:ext uri="{BB962C8B-B14F-4D97-AF65-F5344CB8AC3E}">
        <p14:creationId xmlns:p14="http://schemas.microsoft.com/office/powerpoint/2010/main" val="40267661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6091883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4351337"/>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41720165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4216904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325959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Editori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EDITORIAL CHANGES</a:t>
            </a:r>
          </a:p>
        </p:txBody>
      </p:sp>
    </p:spTree>
    <p:extLst>
      <p:ext uri="{BB962C8B-B14F-4D97-AF65-F5344CB8AC3E}">
        <p14:creationId xmlns:p14="http://schemas.microsoft.com/office/powerpoint/2010/main" val="280182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Manu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3"/>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MANUAL CHANGES</a:t>
            </a:r>
          </a:p>
        </p:txBody>
      </p:sp>
    </p:spTree>
    <p:extLst>
      <p:ext uri="{BB962C8B-B14F-4D97-AF65-F5344CB8AC3E}">
        <p14:creationId xmlns:p14="http://schemas.microsoft.com/office/powerpoint/2010/main" val="64024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Rules Reinder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1" y="-1313"/>
            <a:ext cx="5212080" cy="365125"/>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REMINDER</a:t>
            </a:r>
          </a:p>
        </p:txBody>
      </p:sp>
    </p:spTree>
    <p:extLst>
      <p:ext uri="{BB962C8B-B14F-4D97-AF65-F5344CB8AC3E}">
        <p14:creationId xmlns:p14="http://schemas.microsoft.com/office/powerpoint/2010/main" val="248553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04877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7/26/2026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50" r:id="rId3"/>
    <p:sldLayoutId id="2147483676" r:id="rId4"/>
    <p:sldLayoutId id="2147483680" r:id="rId5"/>
    <p:sldLayoutId id="2147483679" r:id="rId6"/>
    <p:sldLayoutId id="2147483678" r:id="rId7"/>
    <p:sldLayoutId id="2147483677" r:id="rId8"/>
    <p:sldLayoutId id="2147483652" r:id="rId9"/>
    <p:sldLayoutId id="2147483664" r:id="rId10"/>
    <p:sldLayoutId id="2147483655" r:id="rId11"/>
    <p:sldLayoutId id="214748367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7/26/2026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271379545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7/26/2026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13299346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7/26/2026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43243934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40.emf"/></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16.xml"/><Relationship Id="rId5" Type="http://schemas.openxmlformats.org/officeDocument/2006/relationships/image" Target="../media/image43.jp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8.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1.xml"/><Relationship Id="rId1" Type="http://schemas.openxmlformats.org/officeDocument/2006/relationships/slideLayout" Target="../slideLayouts/slideLayout16.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16.xml"/><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6876F-EEC1-EC47-EEF9-1775C5A72AD5}"/>
              </a:ext>
            </a:extLst>
          </p:cNvPr>
          <p:cNvSpPr>
            <a:spLocks noGrp="1"/>
          </p:cNvSpPr>
          <p:nvPr>
            <p:ph type="ctrTitle"/>
          </p:nvPr>
        </p:nvSpPr>
        <p:spPr>
          <a:xfrm>
            <a:off x="5067758" y="2235200"/>
            <a:ext cx="6878924" cy="2387600"/>
          </a:xfrm>
        </p:spPr>
        <p:txBody>
          <a:bodyPr anchor="b">
            <a:normAutofit fontScale="90000"/>
          </a:bodyPr>
          <a:lstStyle/>
          <a:p>
            <a:pPr algn="ctr"/>
            <a:r>
              <a:rPr lang="en-US" dirty="0"/>
              <a:t>2026 NFHS FOOTBALL RULES POWERPOINT</a:t>
            </a:r>
          </a:p>
        </p:txBody>
      </p:sp>
      <p:pic>
        <p:nvPicPr>
          <p:cNvPr id="3" name="Picture 2">
            <a:extLst>
              <a:ext uri="{FF2B5EF4-FFF2-40B4-BE49-F238E27FC236}">
                <a16:creationId xmlns:a16="http://schemas.microsoft.com/office/drawing/2014/main" id="{89B2F4D8-E81D-F178-7276-A7BDA700C973}"/>
              </a:ext>
            </a:extLst>
          </p:cNvPr>
          <p:cNvPicPr>
            <a:picLocks noChangeAspect="1"/>
          </p:cNvPicPr>
          <p:nvPr/>
        </p:nvPicPr>
        <p:blipFill>
          <a:blip r:embed="rId3"/>
          <a:stretch>
            <a:fillRect/>
          </a:stretch>
        </p:blipFill>
        <p:spPr>
          <a:xfrm>
            <a:off x="0" y="1"/>
            <a:ext cx="4832833" cy="6127668"/>
          </a:xfrm>
          <a:prstGeom prst="rect">
            <a:avLst/>
          </a:prstGeom>
        </p:spPr>
      </p:pic>
    </p:spTree>
    <p:extLst>
      <p:ext uri="{BB962C8B-B14F-4D97-AF65-F5344CB8AC3E}">
        <p14:creationId xmlns:p14="http://schemas.microsoft.com/office/powerpoint/2010/main" val="321381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E7E69-FB19-F72A-4939-C83BD660E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ADABBC-DBBF-7229-4E02-09FCB01A58F0}"/>
              </a:ext>
            </a:extLst>
          </p:cNvPr>
          <p:cNvSpPr>
            <a:spLocks noGrp="1"/>
          </p:cNvSpPr>
          <p:nvPr>
            <p:ph type="title"/>
          </p:nvPr>
        </p:nvSpPr>
        <p:spPr>
          <a:xfrm>
            <a:off x="838200" y="365125"/>
            <a:ext cx="8491151" cy="1601698"/>
          </a:xfrm>
        </p:spPr>
        <p:txBody>
          <a:bodyPr>
            <a:normAutofit/>
          </a:bodyPr>
          <a:lstStyle/>
          <a:p>
            <a:r>
              <a:rPr lang="en-US" dirty="0"/>
              <a:t>BASIC SPOT</a:t>
            </a:r>
            <a:br>
              <a:rPr lang="en-US" dirty="0"/>
            </a:br>
            <a:r>
              <a:rPr lang="en-US" dirty="0"/>
              <a:t>RULE 10-4-4a</a:t>
            </a:r>
          </a:p>
        </p:txBody>
      </p:sp>
      <p:sp>
        <p:nvSpPr>
          <p:cNvPr id="6" name="Content Placeholder 5">
            <a:extLst>
              <a:ext uri="{FF2B5EF4-FFF2-40B4-BE49-F238E27FC236}">
                <a16:creationId xmlns:a16="http://schemas.microsoft.com/office/drawing/2014/main" id="{1D76A773-3E3E-3820-A0CD-7799D4F364DB}"/>
              </a:ext>
            </a:extLst>
          </p:cNvPr>
          <p:cNvSpPr>
            <a:spLocks noGrp="1"/>
          </p:cNvSpPr>
          <p:nvPr>
            <p:ph idx="1"/>
          </p:nvPr>
        </p:nvSpPr>
        <p:spPr>
          <a:xfrm>
            <a:off x="838200" y="2027207"/>
            <a:ext cx="4706257" cy="2798793"/>
          </a:xfrm>
        </p:spPr>
        <p:txBody>
          <a:bodyPr/>
          <a:lstStyle/>
          <a:p>
            <a:r>
              <a:rPr lang="en-US" dirty="0">
                <a:solidFill>
                  <a:schemeClr val="tx1"/>
                </a:solidFill>
              </a:rPr>
              <a:t>The basic spot is the spot of the foul for:</a:t>
            </a:r>
          </a:p>
          <a:p>
            <a:pPr marL="0" indent="0">
              <a:buNone/>
            </a:pPr>
            <a:r>
              <a:rPr lang="en-US" dirty="0">
                <a:solidFill>
                  <a:schemeClr val="tx1"/>
                </a:solidFill>
              </a:rPr>
              <a:t>	a. Illegal batting or illegal 	kicking by A that occurs 	behind the basic spot.</a:t>
            </a:r>
          </a:p>
          <a:p>
            <a:endParaRPr lang="en-US" dirty="0"/>
          </a:p>
        </p:txBody>
      </p:sp>
      <p:pic>
        <p:nvPicPr>
          <p:cNvPr id="4" name="Picture 3">
            <a:extLst>
              <a:ext uri="{FF2B5EF4-FFF2-40B4-BE49-F238E27FC236}">
                <a16:creationId xmlns:a16="http://schemas.microsoft.com/office/drawing/2014/main" id="{2577CA2F-65F4-693D-45B7-15DEB182434B}"/>
              </a:ext>
            </a:extLst>
          </p:cNvPr>
          <p:cNvPicPr>
            <a:picLocks noChangeAspect="1"/>
          </p:cNvPicPr>
          <p:nvPr/>
        </p:nvPicPr>
        <p:blipFill>
          <a:blip r:embed="rId3"/>
          <a:stretch>
            <a:fillRect/>
          </a:stretch>
        </p:blipFill>
        <p:spPr>
          <a:xfrm>
            <a:off x="5785394" y="2027207"/>
            <a:ext cx="6035040" cy="3383280"/>
          </a:xfrm>
          <a:prstGeom prst="rect">
            <a:avLst/>
          </a:prstGeom>
        </p:spPr>
      </p:pic>
    </p:spTree>
    <p:extLst>
      <p:ext uri="{BB962C8B-B14F-4D97-AF65-F5344CB8AC3E}">
        <p14:creationId xmlns:p14="http://schemas.microsoft.com/office/powerpoint/2010/main" val="2495452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59345-8A04-73C3-9532-3E50EAA808F2}"/>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91E8CBF-28C7-E221-8227-106F87ADCC56}"/>
              </a:ext>
            </a:extLst>
          </p:cNvPr>
          <p:cNvSpPr>
            <a:spLocks noGrp="1"/>
          </p:cNvSpPr>
          <p:nvPr>
            <p:ph type="title"/>
          </p:nvPr>
        </p:nvSpPr>
        <p:spPr>
          <a:xfrm>
            <a:off x="838200" y="365125"/>
            <a:ext cx="8491538" cy="1325563"/>
          </a:xfrm>
        </p:spPr>
        <p:txBody>
          <a:bodyPr/>
          <a:lstStyle/>
          <a:p>
            <a:r>
              <a:rPr lang="en-US" dirty="0"/>
              <a:t>NEW DELAY OF GAME SIGNAL</a:t>
            </a:r>
          </a:p>
        </p:txBody>
      </p:sp>
      <p:pic>
        <p:nvPicPr>
          <p:cNvPr id="10" name="Content Placeholder 9">
            <a:extLst>
              <a:ext uri="{FF2B5EF4-FFF2-40B4-BE49-F238E27FC236}">
                <a16:creationId xmlns:a16="http://schemas.microsoft.com/office/drawing/2014/main" id="{C8D891F1-D33C-40B5-3DAE-9B3D615DAD6E}"/>
              </a:ext>
            </a:extLst>
          </p:cNvPr>
          <p:cNvPicPr>
            <a:picLocks noGrp="1" noChangeAspect="1"/>
          </p:cNvPicPr>
          <p:nvPr>
            <p:ph idx="1"/>
          </p:nvPr>
        </p:nvPicPr>
        <p:blipFill>
          <a:blip r:embed="rId3"/>
          <a:stretch>
            <a:fillRect/>
          </a:stretch>
        </p:blipFill>
        <p:spPr>
          <a:xfrm>
            <a:off x="2862262" y="1362027"/>
            <a:ext cx="6443030" cy="4689681"/>
          </a:xfrm>
          <a:prstGeom prst="rect">
            <a:avLst/>
          </a:prstGeom>
        </p:spPr>
      </p:pic>
    </p:spTree>
    <p:extLst>
      <p:ext uri="{BB962C8B-B14F-4D97-AF65-F5344CB8AC3E}">
        <p14:creationId xmlns:p14="http://schemas.microsoft.com/office/powerpoint/2010/main" val="1248097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70B33-5CAC-8651-BAF7-E1CB769A5926}"/>
              </a:ext>
            </a:extLst>
          </p:cNvPr>
          <p:cNvSpPr>
            <a:spLocks noGrp="1"/>
          </p:cNvSpPr>
          <p:nvPr>
            <p:ph type="title"/>
          </p:nvPr>
        </p:nvSpPr>
        <p:spPr>
          <a:xfrm>
            <a:off x="190006" y="365125"/>
            <a:ext cx="9381506" cy="1325563"/>
          </a:xfrm>
        </p:spPr>
        <p:txBody>
          <a:bodyPr>
            <a:normAutofit/>
          </a:bodyPr>
          <a:lstStyle/>
          <a:p>
            <a:r>
              <a:rPr kumimoji="0" lang="en-US" sz="40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2026 NFHS FOOTBALL EDITORIAL CHANGES</a:t>
            </a:r>
            <a:endParaRPr lang="en-US" sz="4000" dirty="0"/>
          </a:p>
        </p:txBody>
      </p:sp>
      <p:graphicFrame>
        <p:nvGraphicFramePr>
          <p:cNvPr id="4" name="Content Placeholder 4">
            <a:extLst>
              <a:ext uri="{FF2B5EF4-FFF2-40B4-BE49-F238E27FC236}">
                <a16:creationId xmlns:a16="http://schemas.microsoft.com/office/drawing/2014/main" id="{83A7189D-51DB-F9C4-01C2-1DDEC3F20D4E}"/>
              </a:ext>
            </a:extLst>
          </p:cNvPr>
          <p:cNvGraphicFramePr>
            <a:graphicFrameLocks noGrp="1"/>
          </p:cNvGraphicFramePr>
          <p:nvPr>
            <p:ph idx="1"/>
            <p:extLst>
              <p:ext uri="{D42A27DB-BD31-4B8C-83A1-F6EECF244321}">
                <p14:modId xmlns:p14="http://schemas.microsoft.com/office/powerpoint/2010/main" val="1867261680"/>
              </p:ext>
            </p:extLst>
          </p:nvPr>
        </p:nvGraphicFramePr>
        <p:xfrm>
          <a:off x="747176" y="1695080"/>
          <a:ext cx="10697647" cy="4113441"/>
        </p:xfrm>
        <a:graphic>
          <a:graphicData uri="http://schemas.openxmlformats.org/drawingml/2006/table">
            <a:tbl>
              <a:tblPr firstRow="1" bandRow="1">
                <a:tableStyleId>{5C22544A-7EE6-4342-B048-85BDC9FD1C3A}</a:tableStyleId>
              </a:tblPr>
              <a:tblGrid>
                <a:gridCol w="2934239">
                  <a:extLst>
                    <a:ext uri="{9D8B030D-6E8A-4147-A177-3AD203B41FA5}">
                      <a16:colId xmlns:a16="http://schemas.microsoft.com/office/drawing/2014/main" val="4172842299"/>
                    </a:ext>
                  </a:extLst>
                </a:gridCol>
                <a:gridCol w="7763408">
                  <a:extLst>
                    <a:ext uri="{9D8B030D-6E8A-4147-A177-3AD203B41FA5}">
                      <a16:colId xmlns:a16="http://schemas.microsoft.com/office/drawing/2014/main" val="2001053681"/>
                    </a:ext>
                  </a:extLst>
                </a:gridCol>
              </a:tblGrid>
              <a:tr h="47088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1-3-5b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b="0" dirty="0">
                          <a:solidFill>
                            <a:schemeClr val="tx1"/>
                          </a:solidFill>
                          <a:latin typeface="Calibri" panose="020F0502020204030204" pitchFamily="34" charset="0"/>
                          <a:ea typeface="Calibri" panose="020F0502020204030204" pitchFamily="34" charset="0"/>
                          <a:cs typeface="Calibri" panose="020F0502020204030204" pitchFamily="34" charset="0"/>
                        </a:rPr>
                        <a:t>Changed “Head Linesman” to “Head Line Judge.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94787253"/>
                  </a:ext>
                </a:extLst>
              </a:tr>
              <a:tr h="478836">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1-5-3a(2)</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Deleted the reference to “opponent.”</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25906630"/>
                  </a:ext>
                </a:extLst>
              </a:tr>
              <a:tr h="47088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2-15-1</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Further clarified to make definition more consistent with forward fumble rule that was approved in 2025.</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131296140"/>
                  </a:ext>
                </a:extLst>
              </a:tr>
              <a:tr h="47088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3-5-7g</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Replaced “heat and humidity” with “circumstances and conditions” better covers a variety of situations that may create a health risk to players.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172894353"/>
                  </a:ext>
                </a:extLst>
              </a:tr>
              <a:tr h="47088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4-1-3</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Deleted “if elected” from the rule as it was not needed.</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91132713"/>
                  </a:ext>
                </a:extLst>
              </a:tr>
              <a:tr h="470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5-3-1</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Added “ball being” before ready-for-play for clarification.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01106694"/>
                  </a:ext>
                </a:extLst>
              </a:tr>
              <a:tr h="470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5-3-2</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Calibri" panose="020F0502020204030204" pitchFamily="34" charset="0"/>
                          <a:ea typeface="Calibri" panose="020F0502020204030204" pitchFamily="34" charset="0"/>
                          <a:cs typeface="Calibri" panose="020F0502020204030204" pitchFamily="34" charset="0"/>
                        </a:rPr>
                        <a:t>Changed “Head Linesman” to “Head Line Judge.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477761762"/>
                  </a:ext>
                </a:extLst>
              </a:tr>
              <a:tr h="470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8-2-2, 8-2-3, 8-2-4, 8-2-5</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Changed “subsequent kickoff” to “succeeding spot” for clarification.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371119740"/>
                  </a:ext>
                </a:extLst>
              </a:tr>
            </a:tbl>
          </a:graphicData>
        </a:graphic>
      </p:graphicFrame>
    </p:spTree>
    <p:extLst>
      <p:ext uri="{BB962C8B-B14F-4D97-AF65-F5344CB8AC3E}">
        <p14:creationId xmlns:p14="http://schemas.microsoft.com/office/powerpoint/2010/main" val="2737657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70B33-5CAC-8651-BAF7-E1CB769A5926}"/>
              </a:ext>
            </a:extLst>
          </p:cNvPr>
          <p:cNvSpPr>
            <a:spLocks noGrp="1"/>
          </p:cNvSpPr>
          <p:nvPr>
            <p:ph type="title"/>
          </p:nvPr>
        </p:nvSpPr>
        <p:spPr>
          <a:xfrm>
            <a:off x="249383" y="210746"/>
            <a:ext cx="9381506" cy="1325563"/>
          </a:xfrm>
        </p:spPr>
        <p:txBody>
          <a:bodyPr>
            <a:normAutofit/>
          </a:bodyPr>
          <a:lstStyle/>
          <a:p>
            <a:r>
              <a:rPr kumimoji="0" lang="en-US" sz="40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2026 NFHS FOOTBALL EDITORIAL CHANGES</a:t>
            </a:r>
            <a:endParaRPr lang="en-US" sz="4000" dirty="0"/>
          </a:p>
        </p:txBody>
      </p:sp>
      <p:graphicFrame>
        <p:nvGraphicFramePr>
          <p:cNvPr id="4" name="Content Placeholder 4">
            <a:extLst>
              <a:ext uri="{FF2B5EF4-FFF2-40B4-BE49-F238E27FC236}">
                <a16:creationId xmlns:a16="http://schemas.microsoft.com/office/drawing/2014/main" id="{83A7189D-51DB-F9C4-01C2-1DDEC3F20D4E}"/>
              </a:ext>
            </a:extLst>
          </p:cNvPr>
          <p:cNvGraphicFramePr>
            <a:graphicFrameLocks noGrp="1"/>
          </p:cNvGraphicFramePr>
          <p:nvPr>
            <p:ph idx="1"/>
            <p:extLst>
              <p:ext uri="{D42A27DB-BD31-4B8C-83A1-F6EECF244321}">
                <p14:modId xmlns:p14="http://schemas.microsoft.com/office/powerpoint/2010/main" val="2734148710"/>
              </p:ext>
            </p:extLst>
          </p:nvPr>
        </p:nvGraphicFramePr>
        <p:xfrm>
          <a:off x="548286" y="1393805"/>
          <a:ext cx="10887652" cy="4626160"/>
        </p:xfrm>
        <a:graphic>
          <a:graphicData uri="http://schemas.openxmlformats.org/drawingml/2006/table">
            <a:tbl>
              <a:tblPr firstRow="1" bandRow="1">
                <a:tableStyleId>{5C22544A-7EE6-4342-B048-85BDC9FD1C3A}</a:tableStyleId>
              </a:tblPr>
              <a:tblGrid>
                <a:gridCol w="2986355">
                  <a:extLst>
                    <a:ext uri="{9D8B030D-6E8A-4147-A177-3AD203B41FA5}">
                      <a16:colId xmlns:a16="http://schemas.microsoft.com/office/drawing/2014/main" val="4172842299"/>
                    </a:ext>
                  </a:extLst>
                </a:gridCol>
                <a:gridCol w="7901297">
                  <a:extLst>
                    <a:ext uri="{9D8B030D-6E8A-4147-A177-3AD203B41FA5}">
                      <a16:colId xmlns:a16="http://schemas.microsoft.com/office/drawing/2014/main" val="2001053681"/>
                    </a:ext>
                  </a:extLst>
                </a:gridCol>
              </a:tblGrid>
              <a:tr h="485803">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9-8 PENALTY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b="0" dirty="0">
                          <a:solidFill>
                            <a:schemeClr val="tx1"/>
                          </a:solidFill>
                          <a:latin typeface="Calibri" panose="020F0502020204030204" pitchFamily="34" charset="0"/>
                          <a:ea typeface="Calibri" panose="020F0502020204030204" pitchFamily="34" charset="0"/>
                          <a:cs typeface="Calibri" panose="020F0502020204030204" pitchFamily="34" charset="0"/>
                        </a:rPr>
                        <a:t>Added ‘basic spot” to the PENALTY section to give better clarity that unsportsmanlike and nonplayer unsportsmanlike fouls are enforced from the basic spot.</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25906630"/>
                  </a:ext>
                </a:extLst>
              </a:tr>
              <a:tr h="47773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10-4-2</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Revised the rules references in the rule.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131296140"/>
                  </a:ext>
                </a:extLst>
              </a:tr>
              <a:tr h="47773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10-4-2b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Deleted “behind the line of scrimmage” from the rule to eliminate redundancy.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172894353"/>
                  </a:ext>
                </a:extLst>
              </a:tr>
              <a:tr h="47773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10-5-3</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Deleted “and enforcement is from behind its goal line” to eliminate conflicts with recent rules changes to Rule 10-4.</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500220764"/>
                  </a:ext>
                </a:extLst>
              </a:tr>
              <a:tr h="47773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FOOTBALL FUNDAMENTAL – Penalty Measurement (4)</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Removed all of the rules references and relaced with “otherwise specified by rule.”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88534300"/>
                  </a:ext>
                </a:extLst>
              </a:tr>
              <a:tr h="477739">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RESOLVING TIED GAMES – (3-1)</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Changed “Head Linesman” to “Head Line Judge.</a:t>
                      </a:r>
                    </a:p>
                    <a:p>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963749729"/>
                  </a:ext>
                </a:extLst>
              </a:tr>
              <a:tr h="836042">
                <a:tc>
                  <a: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6-Player Rules Differences – Rule 7</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Further clarified when a passer becomes eligible if the pass was touched by 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91132713"/>
                  </a:ext>
                </a:extLst>
              </a:tr>
            </a:tbl>
          </a:graphicData>
        </a:graphic>
      </p:graphicFrame>
    </p:spTree>
    <p:extLst>
      <p:ext uri="{BB962C8B-B14F-4D97-AF65-F5344CB8AC3E}">
        <p14:creationId xmlns:p14="http://schemas.microsoft.com/office/powerpoint/2010/main" val="785596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8C0E8-1C46-9A45-6D7B-44D1E0009B64}"/>
              </a:ext>
            </a:extLst>
          </p:cNvPr>
          <p:cNvSpPr>
            <a:spLocks noGrp="1"/>
          </p:cNvSpPr>
          <p:nvPr>
            <p:ph type="title"/>
          </p:nvPr>
        </p:nvSpPr>
        <p:spPr>
          <a:xfrm>
            <a:off x="4394345" y="2373334"/>
            <a:ext cx="8200939" cy="2111332"/>
          </a:xfrm>
        </p:spPr>
        <p:txBody>
          <a:bodyPr/>
          <a:lstStyle/>
          <a:p>
            <a:pPr algn="ctr"/>
            <a:r>
              <a:rPr lang="en-US" dirty="0"/>
              <a:t>2026 NFHS FOOTBALL RULES REMINDERS</a:t>
            </a:r>
          </a:p>
        </p:txBody>
      </p:sp>
      <p:pic>
        <p:nvPicPr>
          <p:cNvPr id="5" name="Picture 4" descr="A group of football players running&#10;&#10;AI-generated content may be incorrect.">
            <a:extLst>
              <a:ext uri="{FF2B5EF4-FFF2-40B4-BE49-F238E27FC236}">
                <a16:creationId xmlns:a16="http://schemas.microsoft.com/office/drawing/2014/main" id="{A4EB75D2-38C1-065F-388D-1E17ABEA8EC0}"/>
              </a:ext>
            </a:extLst>
          </p:cNvPr>
          <p:cNvPicPr>
            <a:picLocks noChangeAspect="1"/>
          </p:cNvPicPr>
          <p:nvPr/>
        </p:nvPicPr>
        <p:blipFill>
          <a:blip r:embed="rId3"/>
          <a:stretch>
            <a:fillRect/>
          </a:stretch>
        </p:blipFill>
        <p:spPr>
          <a:xfrm>
            <a:off x="1" y="0"/>
            <a:ext cx="4907760" cy="6222670"/>
          </a:xfrm>
          <a:prstGeom prst="rect">
            <a:avLst/>
          </a:prstGeom>
        </p:spPr>
      </p:pic>
    </p:spTree>
    <p:extLst>
      <p:ext uri="{BB962C8B-B14F-4D97-AF65-F5344CB8AC3E}">
        <p14:creationId xmlns:p14="http://schemas.microsoft.com/office/powerpoint/2010/main" val="3125647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F45AD9-9E00-01A5-4C74-7241B030DEF3}"/>
              </a:ext>
            </a:extLst>
          </p:cNvPr>
          <p:cNvSpPr>
            <a:spLocks noGrp="1"/>
          </p:cNvSpPr>
          <p:nvPr>
            <p:ph type="title"/>
          </p:nvPr>
        </p:nvSpPr>
        <p:spPr>
          <a:xfrm>
            <a:off x="838200" y="365125"/>
            <a:ext cx="8491151" cy="1325563"/>
          </a:xfrm>
        </p:spPr>
        <p:txBody>
          <a:bodyPr/>
          <a:lstStyle/>
          <a:p>
            <a:r>
              <a:rPr lang="en-US" dirty="0"/>
              <a:t>TOOTH &amp; MOUTH PROTECTOR</a:t>
            </a:r>
            <a:br>
              <a:rPr lang="en-US" dirty="0"/>
            </a:br>
            <a:r>
              <a:rPr lang="en-US" dirty="0"/>
              <a:t>RULE 1-5-1</a:t>
            </a:r>
            <a:r>
              <a:rPr lang="en-US" cap="none" dirty="0"/>
              <a:t>d(5)a – 4</a:t>
            </a:r>
            <a:endParaRPr lang="en-US" dirty="0"/>
          </a:p>
        </p:txBody>
      </p:sp>
      <p:sp>
        <p:nvSpPr>
          <p:cNvPr id="5" name="Content Placeholder 2">
            <a:extLst>
              <a:ext uri="{FF2B5EF4-FFF2-40B4-BE49-F238E27FC236}">
                <a16:creationId xmlns:a16="http://schemas.microsoft.com/office/drawing/2014/main" id="{98CF0AFB-96D3-80B1-B528-075DE43FA655}"/>
              </a:ext>
            </a:extLst>
          </p:cNvPr>
          <p:cNvSpPr>
            <a:spLocks noGrp="1"/>
          </p:cNvSpPr>
          <p:nvPr>
            <p:ph idx="1"/>
          </p:nvPr>
        </p:nvSpPr>
        <p:spPr>
          <a:xfrm>
            <a:off x="1370077" y="5086349"/>
            <a:ext cx="9115044" cy="941071"/>
          </a:xfrm>
        </p:spPr>
        <p:txBody>
          <a:bodyPr vert="horz" lIns="91440" tIns="45720" rIns="91440" bIns="45720" rtlCol="0" anchor="t">
            <a:normAutofit/>
          </a:bodyPr>
          <a:lstStyle/>
          <a:p>
            <a:pPr marL="0" indent="0" algn="l">
              <a:buNone/>
            </a:pPr>
            <a:r>
              <a:rPr lang="en-US" sz="2200" i="0" u="none" strike="noStrike" baseline="0" dirty="0">
                <a:solidFill>
                  <a:schemeClr val="tx1"/>
                </a:solidFill>
                <a:latin typeface="Calibri"/>
                <a:ea typeface="Calibri"/>
                <a:cs typeface="Calibri"/>
              </a:rPr>
              <a:t>Effective </a:t>
            </a:r>
            <a:r>
              <a:rPr lang="en-US" sz="2200" b="1" i="0" u="none" strike="noStrike" baseline="0" dirty="0">
                <a:solidFill>
                  <a:schemeClr val="tx1"/>
                </a:solidFill>
                <a:latin typeface="Calibri"/>
                <a:ea typeface="Calibri"/>
                <a:cs typeface="Calibri"/>
              </a:rPr>
              <a:t>2026</a:t>
            </a:r>
            <a:r>
              <a:rPr lang="en-US" sz="2200" i="0" u="none" strike="noStrike" baseline="0" dirty="0">
                <a:solidFill>
                  <a:schemeClr val="tx1"/>
                </a:solidFill>
                <a:latin typeface="Calibri"/>
                <a:ea typeface="Calibri"/>
                <a:cs typeface="Calibri"/>
              </a:rPr>
              <a:t>: Tooth </a:t>
            </a:r>
            <a:r>
              <a:rPr lang="en-US" sz="2200" dirty="0">
                <a:solidFill>
                  <a:schemeClr val="tx1"/>
                </a:solidFill>
                <a:latin typeface="Calibri"/>
                <a:ea typeface="Calibri"/>
                <a:cs typeface="Calibri"/>
              </a:rPr>
              <a:t>and mouth protectors may not include any attachment(s) that do not serve a purpose and function in protecting the teeth or mouth.</a:t>
            </a:r>
            <a:endParaRPr lang="en-US" sz="2200" i="0" u="none" strike="noStrike" baseline="0" dirty="0">
              <a:solidFill>
                <a:schemeClr val="tx1"/>
              </a:solidFill>
              <a:latin typeface="Calibri"/>
              <a:ea typeface="Calibri"/>
              <a:cs typeface="Calibri"/>
            </a:endParaRPr>
          </a:p>
        </p:txBody>
      </p:sp>
      <p:pic>
        <p:nvPicPr>
          <p:cNvPr id="8" name="Picture 7" descr="A black and white picture of a chain and a black object&#10;&#10;AI-generated content may be incorrect.">
            <a:extLst>
              <a:ext uri="{FF2B5EF4-FFF2-40B4-BE49-F238E27FC236}">
                <a16:creationId xmlns:a16="http://schemas.microsoft.com/office/drawing/2014/main" id="{80CB3643-6405-FF79-E138-2EC2D2DB8440}"/>
              </a:ext>
            </a:extLst>
          </p:cNvPr>
          <p:cNvPicPr>
            <a:picLocks noChangeAspect="1"/>
          </p:cNvPicPr>
          <p:nvPr/>
        </p:nvPicPr>
        <p:blipFill>
          <a:blip r:embed="rId3"/>
          <a:stretch>
            <a:fillRect/>
          </a:stretch>
        </p:blipFill>
        <p:spPr>
          <a:xfrm>
            <a:off x="1446276" y="1753266"/>
            <a:ext cx="8705088" cy="3255264"/>
          </a:xfrm>
          <a:prstGeom prst="rect">
            <a:avLst/>
          </a:prstGeom>
        </p:spPr>
      </p:pic>
    </p:spTree>
    <p:extLst>
      <p:ext uri="{BB962C8B-B14F-4D97-AF65-F5344CB8AC3E}">
        <p14:creationId xmlns:p14="http://schemas.microsoft.com/office/powerpoint/2010/main" val="2585472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9673785-1B22-96BA-92A5-D7D24F8FAEFD}"/>
              </a:ext>
            </a:extLst>
          </p:cNvPr>
          <p:cNvSpPr>
            <a:spLocks noGrp="1"/>
          </p:cNvSpPr>
          <p:nvPr>
            <p:ph type="title"/>
          </p:nvPr>
        </p:nvSpPr>
        <p:spPr>
          <a:xfrm>
            <a:off x="838200" y="365125"/>
            <a:ext cx="8491151" cy="1325563"/>
          </a:xfrm>
        </p:spPr>
        <p:txBody>
          <a:bodyPr/>
          <a:lstStyle/>
          <a:p>
            <a:r>
              <a:rPr lang="en-US" dirty="0"/>
              <a:t>TOOTH &amp; MOUTH PROTECTOR</a:t>
            </a:r>
            <a:br>
              <a:rPr lang="en-US" dirty="0"/>
            </a:br>
            <a:r>
              <a:rPr lang="en-US" dirty="0"/>
              <a:t>RULE 1-5-1</a:t>
            </a:r>
            <a:r>
              <a:rPr lang="en-US" cap="none" dirty="0"/>
              <a:t>d(5)a – 5</a:t>
            </a:r>
            <a:endParaRPr lang="en-US" dirty="0"/>
          </a:p>
        </p:txBody>
      </p:sp>
      <p:sp>
        <p:nvSpPr>
          <p:cNvPr id="5" name="Content Placeholder 2">
            <a:extLst>
              <a:ext uri="{FF2B5EF4-FFF2-40B4-BE49-F238E27FC236}">
                <a16:creationId xmlns:a16="http://schemas.microsoft.com/office/drawing/2014/main" id="{3E455B82-3DBD-EABC-6A49-00A409CDCEC8}"/>
              </a:ext>
            </a:extLst>
          </p:cNvPr>
          <p:cNvSpPr>
            <a:spLocks noGrp="1"/>
          </p:cNvSpPr>
          <p:nvPr>
            <p:ph idx="1"/>
          </p:nvPr>
        </p:nvSpPr>
        <p:spPr>
          <a:xfrm>
            <a:off x="1348740" y="5150148"/>
            <a:ext cx="9494520" cy="899159"/>
          </a:xfrm>
        </p:spPr>
        <p:txBody>
          <a:bodyPr vert="horz" lIns="91440" tIns="45720" rIns="91440" bIns="45720" rtlCol="0" anchor="t">
            <a:normAutofit/>
          </a:bodyPr>
          <a:lstStyle/>
          <a:p>
            <a:pPr marL="0" indent="0" algn="l">
              <a:buNone/>
            </a:pPr>
            <a:r>
              <a:rPr lang="en-US" sz="2200" i="0" u="none" strike="noStrike" baseline="0" dirty="0">
                <a:solidFill>
                  <a:srgbClr val="000000"/>
                </a:solidFill>
                <a:latin typeface="Calibri"/>
                <a:ea typeface="Calibri"/>
                <a:cs typeface="Calibri"/>
              </a:rPr>
              <a:t>Effective </a:t>
            </a:r>
            <a:r>
              <a:rPr lang="en-US" sz="2200" b="1" i="0" u="none" strike="noStrike" baseline="0" dirty="0">
                <a:solidFill>
                  <a:srgbClr val="000000"/>
                </a:solidFill>
                <a:latin typeface="Calibri"/>
                <a:ea typeface="Calibri"/>
                <a:cs typeface="Calibri"/>
              </a:rPr>
              <a:t>2026</a:t>
            </a:r>
            <a:r>
              <a:rPr lang="en-US" sz="2200" i="0" u="none" strike="noStrike" baseline="0" dirty="0">
                <a:solidFill>
                  <a:srgbClr val="000000"/>
                </a:solidFill>
                <a:latin typeface="Calibri"/>
                <a:ea typeface="Calibri"/>
                <a:cs typeface="Calibri"/>
              </a:rPr>
              <a:t>: Tooth </a:t>
            </a:r>
            <a:r>
              <a:rPr lang="en-US" sz="2200" dirty="0">
                <a:solidFill>
                  <a:srgbClr val="000000"/>
                </a:solidFill>
                <a:latin typeface="Calibri"/>
                <a:ea typeface="Calibri"/>
                <a:cs typeface="Calibri"/>
              </a:rPr>
              <a:t>and mouth protectors may not include anything on them that is a health or risk issue and can pose a danger to themselves or other players.</a:t>
            </a:r>
          </a:p>
        </p:txBody>
      </p:sp>
      <p:pic>
        <p:nvPicPr>
          <p:cNvPr id="8" name="Picture 7" descr="A black and white image of a black and white image of a black and white image of a black and white image of a black and white image of a black and white image of a black and&#10;&#10;AI-generated content may be incorrect.">
            <a:extLst>
              <a:ext uri="{FF2B5EF4-FFF2-40B4-BE49-F238E27FC236}">
                <a16:creationId xmlns:a16="http://schemas.microsoft.com/office/drawing/2014/main" id="{5CA5891C-0FB3-9D5E-5F08-790F260831DE}"/>
              </a:ext>
            </a:extLst>
          </p:cNvPr>
          <p:cNvPicPr>
            <a:picLocks noChangeAspect="1"/>
          </p:cNvPicPr>
          <p:nvPr/>
        </p:nvPicPr>
        <p:blipFill>
          <a:blip r:embed="rId3"/>
          <a:stretch>
            <a:fillRect/>
          </a:stretch>
        </p:blipFill>
        <p:spPr>
          <a:xfrm>
            <a:off x="1423416" y="1783642"/>
            <a:ext cx="8796528" cy="3273552"/>
          </a:xfrm>
          <a:prstGeom prst="rect">
            <a:avLst/>
          </a:prstGeom>
        </p:spPr>
      </p:pic>
    </p:spTree>
    <p:extLst>
      <p:ext uri="{BB962C8B-B14F-4D97-AF65-F5344CB8AC3E}">
        <p14:creationId xmlns:p14="http://schemas.microsoft.com/office/powerpoint/2010/main" val="1778424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484959-1C9A-37BA-6D78-AD6485DCC30E}"/>
              </a:ext>
            </a:extLst>
          </p:cNvPr>
          <p:cNvSpPr>
            <a:spLocks noGrp="1"/>
          </p:cNvSpPr>
          <p:nvPr>
            <p:ph type="title"/>
          </p:nvPr>
        </p:nvSpPr>
        <p:spPr>
          <a:xfrm>
            <a:off x="838200" y="365125"/>
            <a:ext cx="8491151" cy="1325563"/>
          </a:xfrm>
        </p:spPr>
        <p:txBody>
          <a:bodyPr/>
          <a:lstStyle/>
          <a:p>
            <a:r>
              <a:rPr lang="en-US" dirty="0"/>
              <a:t>TOOTH &amp; MOUTH PROTECTOR</a:t>
            </a:r>
            <a:br>
              <a:rPr lang="en-US" dirty="0"/>
            </a:br>
            <a:r>
              <a:rPr lang="en-US" dirty="0"/>
              <a:t>RULES 1-5-1</a:t>
            </a:r>
            <a:r>
              <a:rPr lang="en-US" cap="none" dirty="0"/>
              <a:t>d(5)a – 4, 5</a:t>
            </a:r>
            <a:endParaRPr lang="en-US" dirty="0"/>
          </a:p>
        </p:txBody>
      </p:sp>
      <p:sp>
        <p:nvSpPr>
          <p:cNvPr id="5" name="Content Placeholder 2">
            <a:extLst>
              <a:ext uri="{FF2B5EF4-FFF2-40B4-BE49-F238E27FC236}">
                <a16:creationId xmlns:a16="http://schemas.microsoft.com/office/drawing/2014/main" id="{98E5CAC4-8985-BF45-7917-9C94D1E3EA92}"/>
              </a:ext>
            </a:extLst>
          </p:cNvPr>
          <p:cNvSpPr>
            <a:spLocks noGrp="1"/>
          </p:cNvSpPr>
          <p:nvPr>
            <p:ph idx="1"/>
          </p:nvPr>
        </p:nvSpPr>
        <p:spPr>
          <a:xfrm>
            <a:off x="975360" y="4650847"/>
            <a:ext cx="10233660" cy="1368954"/>
          </a:xfrm>
        </p:spPr>
        <p:txBody>
          <a:bodyPr>
            <a:normAutofit/>
          </a:bodyPr>
          <a:lstStyle/>
          <a:p>
            <a:pPr marL="0" indent="0" algn="l">
              <a:buNone/>
            </a:pPr>
            <a:r>
              <a:rPr lang="en-US" sz="2200" dirty="0">
                <a:solidFill>
                  <a:schemeClr val="tx1"/>
                </a:solidFill>
              </a:rPr>
              <a:t>These tooth and mouth protectors neither include any attachment(s) that does not serve a purpose and function in protecting the teeth or mouth, nor anything that is a health or risk issue posing a danger and are not impacted by this rule change.</a:t>
            </a:r>
            <a:endParaRPr lang="en-US" sz="2200" dirty="0">
              <a:solidFill>
                <a:schemeClr val="tx1"/>
              </a:solidFill>
              <a:latin typeface="Calibri" panose="020F0502020204030204" pitchFamily="34" charset="0"/>
            </a:endParaRPr>
          </a:p>
        </p:txBody>
      </p:sp>
      <p:pic>
        <p:nvPicPr>
          <p:cNvPr id="6" name="Picture 5" descr="A black and white image of a logo&#10;&#10;AI-generated content may be incorrect.">
            <a:extLst>
              <a:ext uri="{FF2B5EF4-FFF2-40B4-BE49-F238E27FC236}">
                <a16:creationId xmlns:a16="http://schemas.microsoft.com/office/drawing/2014/main" id="{E595B763-C163-D464-7676-89F76C2089E8}"/>
              </a:ext>
            </a:extLst>
          </p:cNvPr>
          <p:cNvPicPr>
            <a:picLocks noChangeAspect="1"/>
          </p:cNvPicPr>
          <p:nvPr/>
        </p:nvPicPr>
        <p:blipFill>
          <a:blip r:embed="rId3"/>
          <a:stretch>
            <a:fillRect/>
          </a:stretch>
        </p:blipFill>
        <p:spPr>
          <a:xfrm>
            <a:off x="922020" y="1891284"/>
            <a:ext cx="10180256" cy="2497836"/>
          </a:xfrm>
          <a:prstGeom prst="rect">
            <a:avLst/>
          </a:prstGeom>
        </p:spPr>
      </p:pic>
    </p:spTree>
    <p:extLst>
      <p:ext uri="{BB962C8B-B14F-4D97-AF65-F5344CB8AC3E}">
        <p14:creationId xmlns:p14="http://schemas.microsoft.com/office/powerpoint/2010/main" val="1554140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E5CACE9-6338-F08E-15B3-9B0885401730}"/>
              </a:ext>
            </a:extLst>
          </p:cNvPr>
          <p:cNvSpPr>
            <a:spLocks noGrp="1"/>
          </p:cNvSpPr>
          <p:nvPr>
            <p:ph type="title"/>
          </p:nvPr>
        </p:nvSpPr>
        <p:spPr>
          <a:xfrm>
            <a:off x="838200" y="365125"/>
            <a:ext cx="8491151" cy="1325563"/>
          </a:xfrm>
        </p:spPr>
        <p:txBody>
          <a:bodyPr/>
          <a:lstStyle/>
          <a:p>
            <a:r>
              <a:rPr lang="en-US" dirty="0"/>
              <a:t>ARM SLEEVES</a:t>
            </a:r>
            <a:br>
              <a:rPr lang="en-US" dirty="0"/>
            </a:br>
            <a:r>
              <a:rPr lang="en-US" dirty="0"/>
              <a:t>RULES 1-5-2</a:t>
            </a:r>
            <a:r>
              <a:rPr lang="en-US" cap="none" dirty="0"/>
              <a:t>d, 1-5-3c(6)</a:t>
            </a:r>
            <a:endParaRPr lang="en-US" dirty="0"/>
          </a:p>
        </p:txBody>
      </p:sp>
      <p:sp>
        <p:nvSpPr>
          <p:cNvPr id="5" name="Content Placeholder 2">
            <a:extLst>
              <a:ext uri="{FF2B5EF4-FFF2-40B4-BE49-F238E27FC236}">
                <a16:creationId xmlns:a16="http://schemas.microsoft.com/office/drawing/2014/main" id="{872029C8-F2EC-7940-B028-64CFF15C302D}"/>
              </a:ext>
            </a:extLst>
          </p:cNvPr>
          <p:cNvSpPr>
            <a:spLocks noGrp="1"/>
          </p:cNvSpPr>
          <p:nvPr>
            <p:ph idx="1"/>
          </p:nvPr>
        </p:nvSpPr>
        <p:spPr>
          <a:xfrm>
            <a:off x="5138669" y="2651378"/>
            <a:ext cx="6907425" cy="1997896"/>
          </a:xfrm>
        </p:spPr>
        <p:txBody>
          <a:bodyPr>
            <a:normAutofit lnSpcReduction="10000"/>
          </a:bodyPr>
          <a:lstStyle/>
          <a:p>
            <a:pPr marL="0" indent="0">
              <a:buNone/>
            </a:pPr>
            <a:r>
              <a:rPr lang="en-US" b="1" dirty="0">
                <a:solidFill>
                  <a:srgbClr val="FF0000"/>
                </a:solidFill>
              </a:rPr>
              <a:t>Effective 2027</a:t>
            </a:r>
            <a:r>
              <a:rPr lang="en-US" dirty="0">
                <a:solidFill>
                  <a:schemeClr val="tx1"/>
                </a:solidFill>
              </a:rPr>
              <a:t>: Arm sleeves, whether attached to a shirt or unattached, manufactured to enhance contact with the football or opponent must meet the SFIA Specification at the time of manufacture. </a:t>
            </a:r>
          </a:p>
        </p:txBody>
      </p:sp>
      <p:pic>
        <p:nvPicPr>
          <p:cNvPr id="6" name="Picture 5" descr="A football player wearing a helmet&#10;&#10;AI-generated content may be incorrect.">
            <a:extLst>
              <a:ext uri="{FF2B5EF4-FFF2-40B4-BE49-F238E27FC236}">
                <a16:creationId xmlns:a16="http://schemas.microsoft.com/office/drawing/2014/main" id="{F0779C37-2B27-CEB9-BBB0-259459F36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002" y="1590780"/>
            <a:ext cx="4067386" cy="4474125"/>
          </a:xfrm>
          <a:prstGeom prst="rect">
            <a:avLst/>
          </a:prstGeom>
        </p:spPr>
      </p:pic>
    </p:spTree>
    <p:extLst>
      <p:ext uri="{BB962C8B-B14F-4D97-AF65-F5344CB8AC3E}">
        <p14:creationId xmlns:p14="http://schemas.microsoft.com/office/powerpoint/2010/main" val="4094248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4A291F-AF13-60E9-8665-8621D5330861}"/>
              </a:ext>
            </a:extLst>
          </p:cNvPr>
          <p:cNvSpPr>
            <a:spLocks noGrp="1"/>
          </p:cNvSpPr>
          <p:nvPr>
            <p:ph type="title"/>
          </p:nvPr>
        </p:nvSpPr>
        <p:spPr>
          <a:xfrm>
            <a:off x="838200" y="365125"/>
            <a:ext cx="8491151" cy="1325563"/>
          </a:xfrm>
        </p:spPr>
        <p:txBody>
          <a:bodyPr/>
          <a:lstStyle/>
          <a:p>
            <a:r>
              <a:rPr lang="en-US" dirty="0"/>
              <a:t>ARM SLEEVES</a:t>
            </a:r>
            <a:br>
              <a:rPr lang="en-US" dirty="0"/>
            </a:br>
            <a:r>
              <a:rPr lang="en-US" dirty="0"/>
              <a:t>RULES 1-5-2</a:t>
            </a:r>
            <a:r>
              <a:rPr lang="en-US" cap="none" dirty="0"/>
              <a:t>d, 1-5-3c(6)</a:t>
            </a:r>
            <a:endParaRPr lang="en-US" dirty="0"/>
          </a:p>
        </p:txBody>
      </p:sp>
      <p:sp>
        <p:nvSpPr>
          <p:cNvPr id="5" name="Content Placeholder 2">
            <a:extLst>
              <a:ext uri="{FF2B5EF4-FFF2-40B4-BE49-F238E27FC236}">
                <a16:creationId xmlns:a16="http://schemas.microsoft.com/office/drawing/2014/main" id="{B388089C-3138-DDFF-A465-DBE604F4CC32}"/>
              </a:ext>
            </a:extLst>
          </p:cNvPr>
          <p:cNvSpPr>
            <a:spLocks noGrp="1"/>
          </p:cNvSpPr>
          <p:nvPr>
            <p:ph idx="1"/>
          </p:nvPr>
        </p:nvSpPr>
        <p:spPr>
          <a:xfrm>
            <a:off x="5051580" y="2686859"/>
            <a:ext cx="6792476" cy="1994612"/>
          </a:xfrm>
        </p:spPr>
        <p:txBody>
          <a:bodyPr>
            <a:normAutofit lnSpcReduction="10000"/>
          </a:bodyPr>
          <a:lstStyle/>
          <a:p>
            <a:pPr marL="0" indent="0">
              <a:buNone/>
            </a:pPr>
            <a:r>
              <a:rPr lang="en-US" b="1" dirty="0">
                <a:solidFill>
                  <a:srgbClr val="FF0000"/>
                </a:solidFill>
              </a:rPr>
              <a:t>Effective 2027</a:t>
            </a:r>
            <a:r>
              <a:rPr lang="en-US" dirty="0">
                <a:solidFill>
                  <a:schemeClr val="tx1"/>
                </a:solidFill>
              </a:rPr>
              <a:t>: Arm sleeves must have a permanent, exact replica of the SFIA arm sleeve seal (meets SFIA Specification), that must be visible and appear legibly on the exterior of the arm sleeve.</a:t>
            </a:r>
          </a:p>
          <a:p>
            <a:pPr marL="0" indent="0">
              <a:buNone/>
            </a:pPr>
            <a:endParaRPr lang="en-US" dirty="0"/>
          </a:p>
        </p:txBody>
      </p:sp>
      <p:pic>
        <p:nvPicPr>
          <p:cNvPr id="6" name="Picture 5" descr="A football player wearing a helmet&#10;&#10;AI-generated content may be incorrect.">
            <a:extLst>
              <a:ext uri="{FF2B5EF4-FFF2-40B4-BE49-F238E27FC236}">
                <a16:creationId xmlns:a16="http://schemas.microsoft.com/office/drawing/2014/main" id="{02989894-AAED-9A33-F49C-75FD981A13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233" y="1690688"/>
            <a:ext cx="4008205" cy="4392993"/>
          </a:xfrm>
          <a:prstGeom prst="rect">
            <a:avLst/>
          </a:prstGeom>
        </p:spPr>
      </p:pic>
    </p:spTree>
    <p:extLst>
      <p:ext uri="{BB962C8B-B14F-4D97-AF65-F5344CB8AC3E}">
        <p14:creationId xmlns:p14="http://schemas.microsoft.com/office/powerpoint/2010/main" val="1765959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64DD83F-994E-494C-8D5E-D15A105ECD41}"/>
              </a:ext>
            </a:extLst>
          </p:cNvPr>
          <p:cNvSpPr>
            <a:spLocks noGrp="1"/>
          </p:cNvSpPr>
          <p:nvPr>
            <p:ph type="ftr" sz="quarter" idx="11"/>
          </p:nvPr>
        </p:nvSpPr>
        <p:spPr>
          <a:xfrm>
            <a:off x="9997018" y="6524624"/>
            <a:ext cx="1991783" cy="295275"/>
          </a:xfrm>
          <a:prstGeom prst="rect">
            <a:avLst/>
          </a:prstGeom>
        </p:spPr>
        <p:txBody>
          <a:bodyPr vert="horz" wrap="none" lIns="91440" tIns="45720" rIns="91440" bIns="45720" rtlCol="0" anchor="ctr" anchorCtr="1">
            <a:spAutoFit/>
          </a:bodyPr>
          <a:lstStyle>
            <a:defPPr>
              <a:defRPr lang="en-US"/>
            </a:defPPr>
            <a:lvl1pPr algn="r" rtl="0" fontAlgn="auto">
              <a:spcBef>
                <a:spcPts val="0"/>
              </a:spcBef>
              <a:spcAft>
                <a:spcPts val="0"/>
              </a:spcAft>
              <a:defRPr sz="1400"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en-US"/>
              <a:t>www.nfhs.org</a:t>
            </a:r>
          </a:p>
        </p:txBody>
      </p:sp>
      <p:sp>
        <p:nvSpPr>
          <p:cNvPr id="2" name="Title 1">
            <a:extLst>
              <a:ext uri="{FF2B5EF4-FFF2-40B4-BE49-F238E27FC236}">
                <a16:creationId xmlns:a16="http://schemas.microsoft.com/office/drawing/2014/main" id="{ACF65442-AAE2-4541-A217-1A22443F6BFA}"/>
              </a:ext>
            </a:extLst>
          </p:cNvPr>
          <p:cNvSpPr>
            <a:spLocks noGrp="1"/>
          </p:cNvSpPr>
          <p:nvPr>
            <p:ph type="title"/>
          </p:nvPr>
        </p:nvSpPr>
        <p:spPr/>
        <p:txBody>
          <a:bodyPr vert="horz" lIns="91440" tIns="45720" rIns="91440" bIns="45720" rtlCol="0" anchor="ctr">
            <a:normAutofit/>
          </a:bodyPr>
          <a:lstStyle/>
          <a:p>
            <a:r>
              <a:rPr lang="en-US">
                <a:latin typeface="Calibri"/>
                <a:ea typeface="Calibri"/>
                <a:cs typeface="Calibri"/>
              </a:rPr>
              <a:t>2026 NJSIAA Rules Interpretation </a:t>
            </a:r>
            <a:r>
              <a:rPr lang="en-US" dirty="0">
                <a:latin typeface="Calibri"/>
                <a:ea typeface="Calibri"/>
                <a:cs typeface="Calibri"/>
              </a:rPr>
              <a:t>Team</a:t>
            </a:r>
          </a:p>
        </p:txBody>
      </p:sp>
      <p:sp>
        <p:nvSpPr>
          <p:cNvPr id="3" name="Content Placeholder 2">
            <a:extLst>
              <a:ext uri="{FF2B5EF4-FFF2-40B4-BE49-F238E27FC236}">
                <a16:creationId xmlns:a16="http://schemas.microsoft.com/office/drawing/2014/main" id="{33C50A02-A0A9-4390-B3EC-D1F66D4682B3}"/>
              </a:ext>
            </a:extLst>
          </p:cNvPr>
          <p:cNvSpPr>
            <a:spLocks noGrp="1"/>
          </p:cNvSpPr>
          <p:nvPr>
            <p:ph idx="1"/>
          </p:nvPr>
        </p:nvSpPr>
        <p:spPr>
          <a:xfrm>
            <a:off x="1562350" y="1982722"/>
            <a:ext cx="10026649" cy="4338637"/>
          </a:xfrm>
        </p:spPr>
        <p:txBody>
          <a:bodyPr/>
          <a:lstStyle/>
          <a:p>
            <a:pPr algn="l"/>
            <a:r>
              <a:rPr lang="en-US" sz="2800" dirty="0">
                <a:solidFill>
                  <a:schemeClr val="tx1"/>
                </a:solidFill>
                <a:latin typeface="Calibri" panose="020F0502020204030204" pitchFamily="34" charset="0"/>
              </a:rPr>
              <a:t>NJFOA North- Mike Valenzano</a:t>
            </a:r>
          </a:p>
          <a:p>
            <a:pPr algn="l"/>
            <a:endParaRPr lang="en-US" sz="2800" dirty="0">
              <a:solidFill>
                <a:schemeClr val="tx1"/>
              </a:solidFill>
              <a:latin typeface="Calibri" panose="020F0502020204030204" pitchFamily="34" charset="0"/>
            </a:endParaRPr>
          </a:p>
          <a:p>
            <a:pPr algn="l"/>
            <a:r>
              <a:rPr lang="en-US" sz="2800" dirty="0">
                <a:solidFill>
                  <a:schemeClr val="tx1"/>
                </a:solidFill>
                <a:latin typeface="Calibri" panose="020F0502020204030204" pitchFamily="34" charset="0"/>
              </a:rPr>
              <a:t>NJFOA Central- Steve </a:t>
            </a:r>
            <a:r>
              <a:rPr lang="en-US" sz="2800" dirty="0" err="1">
                <a:solidFill>
                  <a:schemeClr val="tx1"/>
                </a:solidFill>
                <a:latin typeface="Calibri" panose="020F0502020204030204" pitchFamily="34" charset="0"/>
              </a:rPr>
              <a:t>Citro</a:t>
            </a:r>
            <a:endParaRPr lang="en-US" sz="2800" dirty="0">
              <a:solidFill>
                <a:schemeClr val="tx1"/>
              </a:solidFill>
              <a:latin typeface="Calibri" panose="020F0502020204030204" pitchFamily="34" charset="0"/>
            </a:endParaRPr>
          </a:p>
          <a:p>
            <a:pPr algn="l"/>
            <a:endParaRPr lang="en-US" sz="2800" dirty="0">
              <a:solidFill>
                <a:schemeClr val="tx1"/>
              </a:solidFill>
              <a:latin typeface="Calibri" panose="020F0502020204030204" pitchFamily="34" charset="0"/>
            </a:endParaRPr>
          </a:p>
          <a:p>
            <a:pPr algn="l"/>
            <a:r>
              <a:rPr lang="en-US" sz="2800" dirty="0">
                <a:solidFill>
                  <a:schemeClr val="tx1"/>
                </a:solidFill>
                <a:latin typeface="Calibri" panose="020F0502020204030204" pitchFamily="34" charset="0"/>
              </a:rPr>
              <a:t>NJFOA Shore- Bill </a:t>
            </a:r>
            <a:r>
              <a:rPr lang="en-US" sz="2800" dirty="0" err="1">
                <a:solidFill>
                  <a:schemeClr val="tx1"/>
                </a:solidFill>
                <a:latin typeface="Calibri" panose="020F0502020204030204" pitchFamily="34" charset="0"/>
              </a:rPr>
              <a:t>Surdovel</a:t>
            </a:r>
            <a:endParaRPr lang="en-US" sz="2800" dirty="0">
              <a:solidFill>
                <a:schemeClr val="tx1"/>
              </a:solidFill>
              <a:latin typeface="Calibri" panose="020F0502020204030204" pitchFamily="34" charset="0"/>
            </a:endParaRPr>
          </a:p>
          <a:p>
            <a:pPr algn="l"/>
            <a:endParaRPr lang="en-US" sz="2800" dirty="0">
              <a:solidFill>
                <a:schemeClr val="tx1"/>
              </a:solidFill>
              <a:latin typeface="Calibri" panose="020F0502020204030204" pitchFamily="34" charset="0"/>
            </a:endParaRPr>
          </a:p>
          <a:p>
            <a:pPr algn="l"/>
            <a:r>
              <a:rPr lang="en-US" sz="2800" dirty="0">
                <a:solidFill>
                  <a:schemeClr val="tx1"/>
                </a:solidFill>
                <a:latin typeface="Calibri" panose="020F0502020204030204" pitchFamily="34" charset="0"/>
              </a:rPr>
              <a:t>NJSIAA/NJFOA South- Mike Bartram</a:t>
            </a:r>
          </a:p>
          <a:p>
            <a:pPr algn="l"/>
            <a:endParaRPr lang="en-US" sz="2800" dirty="0">
              <a:solidFill>
                <a:schemeClr val="tx1"/>
              </a:solidFill>
              <a:latin typeface="Calibri" panose="020F0502020204030204" pitchFamily="34" charset="0"/>
            </a:endParaRPr>
          </a:p>
        </p:txBody>
      </p:sp>
      <p:pic>
        <p:nvPicPr>
          <p:cNvPr id="1026" name="Picture 2" descr="Home">
            <a:extLst>
              <a:ext uri="{FF2B5EF4-FFF2-40B4-BE49-F238E27FC236}">
                <a16:creationId xmlns:a16="http://schemas.microsoft.com/office/drawing/2014/main" id="{457EF671-FE79-7555-DD0D-B045C64AD4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1961" y="1691413"/>
            <a:ext cx="1114425" cy="11144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260D0F8-3730-15CE-603C-1A838F66E0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4980"/>
          <a:stretch/>
        </p:blipFill>
        <p:spPr bwMode="auto">
          <a:xfrm>
            <a:off x="5723505" y="3924076"/>
            <a:ext cx="4035299" cy="6466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96C3AF6-5E8A-0A02-CAA0-B91D59E1D2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1907" y="2869538"/>
            <a:ext cx="757267" cy="762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24011D8-2223-D3C8-BA78-75C1F2CB125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57839" y="4634436"/>
            <a:ext cx="1201931" cy="12019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5E00954-E615-8F7C-32B1-7791D2C191EE}"/>
              </a:ext>
            </a:extLst>
          </p:cNvPr>
          <p:cNvPicPr>
            <a:picLocks noChangeAspect="1"/>
          </p:cNvPicPr>
          <p:nvPr/>
        </p:nvPicPr>
        <p:blipFill>
          <a:blip r:embed="rId6"/>
          <a:stretch>
            <a:fillRect/>
          </a:stretch>
        </p:blipFill>
        <p:spPr>
          <a:xfrm>
            <a:off x="9015556" y="146810"/>
            <a:ext cx="2962688" cy="1211211"/>
          </a:xfrm>
          <a:prstGeom prst="rect">
            <a:avLst/>
          </a:prstGeom>
        </p:spPr>
      </p:pic>
      <p:pic>
        <p:nvPicPr>
          <p:cNvPr id="8" name="Picture 7">
            <a:extLst>
              <a:ext uri="{FF2B5EF4-FFF2-40B4-BE49-F238E27FC236}">
                <a16:creationId xmlns:a16="http://schemas.microsoft.com/office/drawing/2014/main" id="{57734445-D700-80D6-7A86-876EA0C888B2}"/>
              </a:ext>
            </a:extLst>
          </p:cNvPr>
          <p:cNvPicPr>
            <a:picLocks noChangeAspect="1"/>
          </p:cNvPicPr>
          <p:nvPr/>
        </p:nvPicPr>
        <p:blipFill>
          <a:blip r:embed="rId6"/>
          <a:stretch>
            <a:fillRect/>
          </a:stretch>
        </p:blipFill>
        <p:spPr>
          <a:xfrm>
            <a:off x="7296108" y="4840269"/>
            <a:ext cx="1861731" cy="761116"/>
          </a:xfrm>
          <a:prstGeom prst="rect">
            <a:avLst/>
          </a:prstGeom>
        </p:spPr>
      </p:pic>
    </p:spTree>
    <p:extLst>
      <p:ext uri="{BB962C8B-B14F-4D97-AF65-F5344CB8AC3E}">
        <p14:creationId xmlns:p14="http://schemas.microsoft.com/office/powerpoint/2010/main" val="356923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B8F51-92A0-5F8A-8968-B7CE40873130}"/>
              </a:ext>
            </a:extLst>
          </p:cNvPr>
          <p:cNvSpPr>
            <a:spLocks noGrp="1"/>
          </p:cNvSpPr>
          <p:nvPr>
            <p:ph type="title"/>
          </p:nvPr>
        </p:nvSpPr>
        <p:spPr/>
        <p:txBody>
          <a:bodyPr/>
          <a:lstStyle/>
          <a:p>
            <a:r>
              <a:rPr kumimoji="0" lang="en-US" sz="4400" b="1" i="0" u="none" strike="noStrike" kern="1200" cap="none" spc="0" normalizeH="0" baseline="0" noProof="0">
                <a:ln>
                  <a:noFill/>
                </a:ln>
                <a:solidFill>
                  <a:srgbClr val="00205B"/>
                </a:solidFill>
                <a:effectLst/>
                <a:uLnTx/>
                <a:uFillTx/>
                <a:latin typeface="Calibri" panose="020F0502020204030204" pitchFamily="34" charset="0"/>
                <a:ea typeface="+mj-ea"/>
                <a:cs typeface="Calibri" panose="020F0502020204030204" pitchFamily="34" charset="0"/>
              </a:rPr>
              <a:t>ELECTRONIC SIGNS</a:t>
            </a:r>
            <a:br>
              <a:rPr kumimoji="0" lang="en-US" sz="4400" b="1" i="0" u="none" strike="noStrike" kern="1200" cap="none" spc="0" normalizeH="0" baseline="0" noProof="0">
                <a:ln>
                  <a:noFill/>
                </a:ln>
                <a:solidFill>
                  <a:srgbClr val="00205B"/>
                </a:solidFill>
                <a:effectLst/>
                <a:uLnTx/>
                <a:uFillTx/>
                <a:latin typeface="Calibri" panose="020F0502020204030204" pitchFamily="34" charset="0"/>
                <a:ea typeface="+mj-ea"/>
                <a:cs typeface="Calibri" panose="020F0502020204030204" pitchFamily="34" charset="0"/>
              </a:rPr>
            </a:br>
            <a:r>
              <a:rPr kumimoji="0" lang="en-US" sz="4400" b="1" i="0" u="none" strike="noStrike" kern="1200" cap="none" spc="0" normalizeH="0" baseline="0" noProof="0">
                <a:ln>
                  <a:noFill/>
                </a:ln>
                <a:solidFill>
                  <a:srgbClr val="00205B"/>
                </a:solidFill>
                <a:effectLst/>
                <a:uLnTx/>
                <a:uFillTx/>
                <a:latin typeface="Calibri" panose="020F0502020204030204" pitchFamily="34" charset="0"/>
                <a:ea typeface="+mj-ea"/>
                <a:cs typeface="Calibri" panose="020F0502020204030204" pitchFamily="34" charset="0"/>
              </a:rPr>
              <a:t>RULE 1-5-3c(2)</a:t>
            </a:r>
            <a:endParaRPr lang="en-US" dirty="0"/>
          </a:p>
        </p:txBody>
      </p:sp>
      <p:pic>
        <p:nvPicPr>
          <p:cNvPr id="4" name="Content Placeholder 3" descr="A football players on a field&#10;&#10;AI-generated content may be incorrect.">
            <a:extLst>
              <a:ext uri="{FF2B5EF4-FFF2-40B4-BE49-F238E27FC236}">
                <a16:creationId xmlns:a16="http://schemas.microsoft.com/office/drawing/2014/main" id="{D3AB4854-6134-C605-E35C-EFF7A805D5A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1789999"/>
            <a:ext cx="4641427" cy="4351338"/>
          </a:xfrm>
          <a:prstGeom prst="rect">
            <a:avLst/>
          </a:prstGeom>
        </p:spPr>
      </p:pic>
      <p:sp>
        <p:nvSpPr>
          <p:cNvPr id="6" name="TextBox 5">
            <a:extLst>
              <a:ext uri="{FF2B5EF4-FFF2-40B4-BE49-F238E27FC236}">
                <a16:creationId xmlns:a16="http://schemas.microsoft.com/office/drawing/2014/main" id="{D1554E80-13AC-4212-2AB4-69E850606CC0}"/>
              </a:ext>
            </a:extLst>
          </p:cNvPr>
          <p:cNvSpPr txBox="1"/>
          <p:nvPr/>
        </p:nvSpPr>
        <p:spPr>
          <a:xfrm>
            <a:off x="5899068" y="2801136"/>
            <a:ext cx="6097978" cy="1255728"/>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r>
              <a:rPr kumimoji="0" lang="en-US" sz="28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Fixed electronic signs (non-audio) with play signals are allowed to communicate from the sideline.</a:t>
            </a:r>
          </a:p>
        </p:txBody>
      </p:sp>
    </p:spTree>
    <p:extLst>
      <p:ext uri="{BB962C8B-B14F-4D97-AF65-F5344CB8AC3E}">
        <p14:creationId xmlns:p14="http://schemas.microsoft.com/office/powerpoint/2010/main" val="2311133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F6FB-242C-A0C3-2562-BB4A1899C6DB}"/>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ILLEGAL EQUIPMENT</a:t>
            </a:r>
            <a:br>
              <a:rPr kumimoji="0" lang="en-US" sz="44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br>
            <a:r>
              <a:rPr kumimoji="0" lang="en-US" sz="44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RULE 1-5-3c(3) (NEW)</a:t>
            </a:r>
            <a:endParaRPr lang="en-US" dirty="0"/>
          </a:p>
        </p:txBody>
      </p:sp>
      <p:pic>
        <p:nvPicPr>
          <p:cNvPr id="4" name="Content Placeholder 3" descr="A football player holding a helmet&#10;&#10;AI-generated content may be incorrect.">
            <a:extLst>
              <a:ext uri="{FF2B5EF4-FFF2-40B4-BE49-F238E27FC236}">
                <a16:creationId xmlns:a16="http://schemas.microsoft.com/office/drawing/2014/main" id="{A60BBEB4-E909-D68B-5B45-F0B9D1E0690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2081055"/>
            <a:ext cx="7585364" cy="3674225"/>
          </a:xfrm>
          <a:prstGeom prst="rect">
            <a:avLst/>
          </a:prstGeom>
        </p:spPr>
      </p:pic>
      <p:sp>
        <p:nvSpPr>
          <p:cNvPr id="6" name="TextBox 5">
            <a:extLst>
              <a:ext uri="{FF2B5EF4-FFF2-40B4-BE49-F238E27FC236}">
                <a16:creationId xmlns:a16="http://schemas.microsoft.com/office/drawing/2014/main" id="{AF3F3653-D7D5-0C7F-DD5C-253484CF424E}"/>
              </a:ext>
            </a:extLst>
          </p:cNvPr>
          <p:cNvSpPr txBox="1"/>
          <p:nvPr/>
        </p:nvSpPr>
        <p:spPr>
          <a:xfrm>
            <a:off x="8666019" y="2902504"/>
            <a:ext cx="3339935" cy="2031325"/>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Any video (camera) device or audio (microphone) worn by a player during the game is illegal. </a:t>
            </a:r>
          </a:p>
        </p:txBody>
      </p:sp>
    </p:spTree>
    <p:extLst>
      <p:ext uri="{BB962C8B-B14F-4D97-AF65-F5344CB8AC3E}">
        <p14:creationId xmlns:p14="http://schemas.microsoft.com/office/powerpoint/2010/main" val="2134374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9399B-8868-C386-D7C7-C452AE8D1E76}"/>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ILLEGAL AND IMPROPERLY WORN PLAYER EQUIPMENT</a:t>
            </a:r>
            <a:endParaRPr lang="en-US" dirty="0"/>
          </a:p>
        </p:txBody>
      </p:sp>
      <p:pic>
        <p:nvPicPr>
          <p:cNvPr id="4" name="Content Placeholder 3" descr="A diagram of a football player&#10;&#10;Description automatically generated">
            <a:extLst>
              <a:ext uri="{FF2B5EF4-FFF2-40B4-BE49-F238E27FC236}">
                <a16:creationId xmlns:a16="http://schemas.microsoft.com/office/drawing/2014/main" id="{ADAC0429-513B-016A-49BB-39D3D0FF59D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9174" y="1690688"/>
            <a:ext cx="6384175" cy="4335087"/>
          </a:xfrm>
          <a:prstGeom prst="rect">
            <a:avLst/>
          </a:prstGeom>
        </p:spPr>
      </p:pic>
      <p:sp>
        <p:nvSpPr>
          <p:cNvPr id="6" name="TextBox 5">
            <a:extLst>
              <a:ext uri="{FF2B5EF4-FFF2-40B4-BE49-F238E27FC236}">
                <a16:creationId xmlns:a16="http://schemas.microsoft.com/office/drawing/2014/main" id="{ADC9207E-D874-A608-76FC-C45EE41F4069}"/>
              </a:ext>
            </a:extLst>
          </p:cNvPr>
          <p:cNvSpPr txBox="1"/>
          <p:nvPr/>
        </p:nvSpPr>
        <p:spPr>
          <a:xfrm>
            <a:off x="6867743" y="2150071"/>
            <a:ext cx="5324257" cy="3416320"/>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r>
              <a:rPr kumimoji="0" lang="en-US" sz="24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To support the safety of all participants, players must wear equipment and uniforms that are properly fitted and worn as intended by the manufacturer. Before starting each game, the head coach must verify that all players are properly and legally equipped. Allowing players to use illegal equipment or to wear required equipment improperly could subject the coach to a penalty.</a:t>
            </a:r>
          </a:p>
        </p:txBody>
      </p:sp>
    </p:spTree>
    <p:extLst>
      <p:ext uri="{BB962C8B-B14F-4D97-AF65-F5344CB8AC3E}">
        <p14:creationId xmlns:p14="http://schemas.microsoft.com/office/powerpoint/2010/main" val="924668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3A205-C133-A4B1-0673-D75DE0C5A14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ILLEGAL AND IMPROPERLY WORN PLAYER EQUIPMENT</a:t>
            </a:r>
            <a:endParaRPr lang="en-US" dirty="0"/>
          </a:p>
        </p:txBody>
      </p:sp>
      <p:pic>
        <p:nvPicPr>
          <p:cNvPr id="4" name="Content Placeholder 3" descr="A football player with a ball&#10;&#10;AI-generated content may be incorrect.">
            <a:extLst>
              <a:ext uri="{FF2B5EF4-FFF2-40B4-BE49-F238E27FC236}">
                <a16:creationId xmlns:a16="http://schemas.microsoft.com/office/drawing/2014/main" id="{3068BCE5-F101-E00F-EFC2-F1416184606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75212" y="1583810"/>
            <a:ext cx="8441575" cy="3379124"/>
          </a:xfrm>
          <a:prstGeom prst="rect">
            <a:avLst/>
          </a:prstGeom>
        </p:spPr>
      </p:pic>
      <p:sp>
        <p:nvSpPr>
          <p:cNvPr id="6" name="TextBox 5">
            <a:extLst>
              <a:ext uri="{FF2B5EF4-FFF2-40B4-BE49-F238E27FC236}">
                <a16:creationId xmlns:a16="http://schemas.microsoft.com/office/drawing/2014/main" id="{6FEFF6DE-E03D-3F0F-09C7-91682B8C1D1C}"/>
              </a:ext>
            </a:extLst>
          </p:cNvPr>
          <p:cNvSpPr txBox="1"/>
          <p:nvPr/>
        </p:nvSpPr>
        <p:spPr>
          <a:xfrm>
            <a:off x="1781298" y="5010437"/>
            <a:ext cx="8704613" cy="1200329"/>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Improperly worn equipment pertains to all equipment that is otherwise legal but not worn as intended. Examples include pants not covering the knees, tooth and mouth protectors not being worn as play starts and shoulder pads not properly covered by the jersey.</a:t>
            </a:r>
          </a:p>
        </p:txBody>
      </p:sp>
    </p:spTree>
    <p:extLst>
      <p:ext uri="{BB962C8B-B14F-4D97-AF65-F5344CB8AC3E}">
        <p14:creationId xmlns:p14="http://schemas.microsoft.com/office/powerpoint/2010/main" val="250916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184B0-EFDE-B766-41A5-9F3F10849B6A}"/>
              </a:ext>
            </a:extLst>
          </p:cNvPr>
          <p:cNvSpPr>
            <a:spLocks noGrp="1"/>
          </p:cNvSpPr>
          <p:nvPr>
            <p:ph type="title"/>
          </p:nvPr>
        </p:nvSpPr>
        <p:spPr>
          <a:xfrm>
            <a:off x="0" y="18255"/>
            <a:ext cx="8491151" cy="1325563"/>
          </a:xfrm>
        </p:spPr>
        <p:txBody>
          <a:bodyPr/>
          <a:lstStyle/>
          <a:p>
            <a:r>
              <a:rPr lang="en-US" dirty="0"/>
              <a:t>NJSIAA Guidance for </a:t>
            </a:r>
            <a:r>
              <a:rPr lang="en-US" u="sng" dirty="0">
                <a:solidFill>
                  <a:srgbClr val="FF0000"/>
                </a:solidFill>
              </a:rPr>
              <a:t>IMPROPERLY WORN </a:t>
            </a:r>
            <a:r>
              <a:rPr lang="en-US" dirty="0"/>
              <a:t>PLAYER EQUIPMENT</a:t>
            </a:r>
          </a:p>
        </p:txBody>
      </p:sp>
      <p:sp>
        <p:nvSpPr>
          <p:cNvPr id="3" name="Content Placeholder 2">
            <a:extLst>
              <a:ext uri="{FF2B5EF4-FFF2-40B4-BE49-F238E27FC236}">
                <a16:creationId xmlns:a16="http://schemas.microsoft.com/office/drawing/2014/main" id="{5FB5A1FA-7A76-68EE-ECAA-CEA5D7F91C94}"/>
              </a:ext>
            </a:extLst>
          </p:cNvPr>
          <p:cNvSpPr>
            <a:spLocks noGrp="1"/>
          </p:cNvSpPr>
          <p:nvPr>
            <p:ph idx="1"/>
          </p:nvPr>
        </p:nvSpPr>
        <p:spPr>
          <a:xfrm>
            <a:off x="-1" y="1455080"/>
            <a:ext cx="11688417" cy="1115448"/>
          </a:xfrm>
        </p:spPr>
        <p:txBody>
          <a:bodyPr>
            <a:normAutofit lnSpcReduction="10000"/>
          </a:bodyPr>
          <a:lstStyle/>
          <a:p>
            <a:r>
              <a:rPr lang="en-US" sz="1800" b="0" i="0" u="none" strike="noStrike" baseline="0" dirty="0">
                <a:solidFill>
                  <a:srgbClr val="000000"/>
                </a:solidFill>
                <a:latin typeface="Open Sans" panose="020B0606030504020204" pitchFamily="34" charset="0"/>
              </a:rPr>
              <a:t>When players are found to </a:t>
            </a:r>
            <a:r>
              <a:rPr lang="en-US" sz="1800" dirty="0">
                <a:solidFill>
                  <a:srgbClr val="000000"/>
                </a:solidFill>
                <a:latin typeface="Open Sans" panose="020B0606030504020204" pitchFamily="34" charset="0"/>
              </a:rPr>
              <a:t>have required equipment missing or worn improperly, per Rule 1-5-4, players shall be replaced for at least one down</a:t>
            </a:r>
            <a:endParaRPr lang="en-US" sz="1800" b="0" i="0" u="none" strike="noStrike" baseline="0" dirty="0">
              <a:solidFill>
                <a:srgbClr val="000000"/>
              </a:solidFill>
              <a:latin typeface="Open Sans" panose="020B0606030504020204" pitchFamily="34" charset="0"/>
            </a:endParaRPr>
          </a:p>
          <a:p>
            <a:r>
              <a:rPr lang="en-US" sz="1800" b="1" i="0" u="none" strike="noStrike" baseline="0" dirty="0">
                <a:solidFill>
                  <a:srgbClr val="000000"/>
                </a:solidFill>
                <a:latin typeface="Open Sans" panose="020B0606030504020204" pitchFamily="34" charset="0"/>
              </a:rPr>
              <a:t>HOWEVER</a:t>
            </a:r>
            <a:r>
              <a:rPr lang="en-US" sz="1800" b="0" i="0" u="none" strike="noStrike" baseline="0" dirty="0">
                <a:solidFill>
                  <a:srgbClr val="000000"/>
                </a:solidFill>
                <a:latin typeface="Open Sans" panose="020B0606030504020204" pitchFamily="34" charset="0"/>
              </a:rPr>
              <a:t>, when players </a:t>
            </a:r>
            <a:r>
              <a:rPr lang="en-US" sz="1800" b="0" i="1" u="sng" strike="noStrike" baseline="0" dirty="0">
                <a:solidFill>
                  <a:srgbClr val="000000"/>
                </a:solidFill>
                <a:latin typeface="Open Sans" panose="020B0606030504020204" pitchFamily="34" charset="0"/>
              </a:rPr>
              <a:t>persistently</a:t>
            </a:r>
            <a:r>
              <a:rPr lang="en-US" sz="1800" b="0" i="0" u="none" strike="noStrike" baseline="0" dirty="0">
                <a:solidFill>
                  <a:srgbClr val="000000"/>
                </a:solidFill>
                <a:latin typeface="Open Sans" panose="020B0606030504020204" pitchFamily="34" charset="0"/>
              </a:rPr>
              <a:t> disregard the equipment guidelines, there are several administrative options within current NFHS rules</a:t>
            </a:r>
            <a:endParaRPr lang="en-US" sz="3200" dirty="0"/>
          </a:p>
        </p:txBody>
      </p:sp>
      <p:graphicFrame>
        <p:nvGraphicFramePr>
          <p:cNvPr id="4" name="Table 3">
            <a:extLst>
              <a:ext uri="{FF2B5EF4-FFF2-40B4-BE49-F238E27FC236}">
                <a16:creationId xmlns:a16="http://schemas.microsoft.com/office/drawing/2014/main" id="{8077112C-39DA-5CA6-29FC-2EE8D446A66D}"/>
              </a:ext>
            </a:extLst>
          </p:cNvPr>
          <p:cNvGraphicFramePr>
            <a:graphicFrameLocks noGrp="1"/>
          </p:cNvGraphicFramePr>
          <p:nvPr/>
        </p:nvGraphicFramePr>
        <p:xfrm>
          <a:off x="154379" y="2572845"/>
          <a:ext cx="11823866" cy="4266899"/>
        </p:xfrm>
        <a:graphic>
          <a:graphicData uri="http://schemas.openxmlformats.org/drawingml/2006/table">
            <a:tbl>
              <a:tblPr firstRow="1" bandRow="1">
                <a:tableStyleId>{69CF1AB2-1976-4502-BF36-3FF5EA218861}</a:tableStyleId>
              </a:tblPr>
              <a:tblGrid>
                <a:gridCol w="4403852">
                  <a:extLst>
                    <a:ext uri="{9D8B030D-6E8A-4147-A177-3AD203B41FA5}">
                      <a16:colId xmlns:a16="http://schemas.microsoft.com/office/drawing/2014/main" val="1345213673"/>
                    </a:ext>
                  </a:extLst>
                </a:gridCol>
                <a:gridCol w="3703158">
                  <a:extLst>
                    <a:ext uri="{9D8B030D-6E8A-4147-A177-3AD203B41FA5}">
                      <a16:colId xmlns:a16="http://schemas.microsoft.com/office/drawing/2014/main" val="2320317253"/>
                    </a:ext>
                  </a:extLst>
                </a:gridCol>
                <a:gridCol w="3716856">
                  <a:extLst>
                    <a:ext uri="{9D8B030D-6E8A-4147-A177-3AD203B41FA5}">
                      <a16:colId xmlns:a16="http://schemas.microsoft.com/office/drawing/2014/main" val="2945064198"/>
                    </a:ext>
                  </a:extLst>
                </a:gridCol>
              </a:tblGrid>
              <a:tr h="430276">
                <a:tc>
                  <a:txBody>
                    <a:bodyPr/>
                    <a:lstStyle/>
                    <a:p>
                      <a:r>
                        <a:rPr lang="en-US" sz="2000" dirty="0"/>
                        <a:t>Situation</a:t>
                      </a:r>
                    </a:p>
                  </a:txBody>
                  <a:tcPr/>
                </a:tc>
                <a:tc>
                  <a:txBody>
                    <a:bodyPr/>
                    <a:lstStyle/>
                    <a:p>
                      <a:r>
                        <a:rPr lang="en-US" sz="2000" dirty="0"/>
                        <a:t>Penalty</a:t>
                      </a:r>
                    </a:p>
                  </a:txBody>
                  <a:tcPr/>
                </a:tc>
                <a:tc>
                  <a:txBody>
                    <a:bodyPr/>
                    <a:lstStyle/>
                    <a:p>
                      <a:r>
                        <a:rPr lang="en-US" sz="2000" dirty="0"/>
                        <a:t>Example</a:t>
                      </a:r>
                    </a:p>
                  </a:txBody>
                  <a:tcPr/>
                </a:tc>
                <a:extLst>
                  <a:ext uri="{0D108BD9-81ED-4DB2-BD59-A6C34878D82A}">
                    <a16:rowId xmlns:a16="http://schemas.microsoft.com/office/drawing/2014/main" val="1848590159"/>
                  </a:ext>
                </a:extLst>
              </a:tr>
              <a:tr h="1362539">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mn-lt"/>
                          <a:ea typeface="+mn-ea"/>
                          <a:cs typeface="+mn-cs"/>
                        </a:rPr>
                        <a:t>Persistent violations that </a:t>
                      </a:r>
                      <a:r>
                        <a:rPr lang="en-US" sz="1600" b="0" i="0" u="sng" strike="noStrike" kern="1200" baseline="0" dirty="0">
                          <a:solidFill>
                            <a:schemeClr val="dk1"/>
                          </a:solidFill>
                          <a:latin typeface="+mn-lt"/>
                          <a:ea typeface="+mn-ea"/>
                          <a:cs typeface="+mn-cs"/>
                        </a:rPr>
                        <a:t>significantly</a:t>
                      </a:r>
                      <a:r>
                        <a:rPr lang="en-US" sz="1600" b="0" i="0" u="none" strike="noStrike" kern="1200" baseline="0" dirty="0">
                          <a:solidFill>
                            <a:schemeClr val="dk1"/>
                          </a:solidFill>
                          <a:latin typeface="+mn-lt"/>
                          <a:ea typeface="+mn-ea"/>
                          <a:cs typeface="+mn-cs"/>
                        </a:rPr>
                        <a:t> impact the pace of play</a:t>
                      </a:r>
                      <a:endParaRPr lang="en-US" sz="1600" dirty="0"/>
                    </a:p>
                  </a:txBody>
                  <a:tcPr/>
                </a:tc>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mn-lt"/>
                          <a:ea typeface="+mn-ea"/>
                          <a:cs typeface="+mn-cs"/>
                        </a:rPr>
                        <a:t>Delay of Game</a:t>
                      </a:r>
                    </a:p>
                  </a:txBody>
                  <a:tcPr/>
                </a:tc>
                <a:tc>
                  <a:txBody>
                    <a:bodyPr/>
                    <a:lstStyle/>
                    <a:p>
                      <a:pPr marL="285750" indent="-285750" algn="l" defTabSz="914400" rtl="0" eaLnBrk="1" latinLnBrk="0" hangingPunct="1">
                        <a:buFont typeface="Arial" panose="020B0604020202020204" pitchFamily="34" charset="0"/>
                        <a:buChar char="•"/>
                      </a:pPr>
                      <a:r>
                        <a:rPr lang="en-US" sz="1600" b="0" i="0" u="none" strike="noStrike" kern="1200" baseline="0" dirty="0">
                          <a:solidFill>
                            <a:schemeClr val="dk1"/>
                          </a:solidFill>
                          <a:latin typeface="+mn-lt"/>
                          <a:ea typeface="+mn-ea"/>
                          <a:cs typeface="+mn-cs"/>
                        </a:rPr>
                        <a:t>Sending 2 or more players from the same team off on the same down</a:t>
                      </a:r>
                    </a:p>
                    <a:p>
                      <a:pPr marL="285750" indent="-285750" algn="l" defTabSz="914400" rtl="0" eaLnBrk="1" latinLnBrk="0" hangingPunct="1">
                        <a:buFont typeface="Arial" panose="020B0604020202020204" pitchFamily="34" charset="0"/>
                        <a:buChar char="•"/>
                      </a:pPr>
                      <a:r>
                        <a:rPr lang="en-US" sz="1600" b="0" i="0" u="none" strike="noStrike" kern="1200" baseline="0" dirty="0">
                          <a:solidFill>
                            <a:schemeClr val="dk1"/>
                          </a:solidFill>
                          <a:latin typeface="+mn-lt"/>
                          <a:ea typeface="+mn-ea"/>
                          <a:cs typeface="+mn-cs"/>
                        </a:rPr>
                        <a:t>Sending players off from the same team multiple times during a possession</a:t>
                      </a:r>
                    </a:p>
                  </a:txBody>
                  <a:tcPr/>
                </a:tc>
                <a:extLst>
                  <a:ext uri="{0D108BD9-81ED-4DB2-BD59-A6C34878D82A}">
                    <a16:rowId xmlns:a16="http://schemas.microsoft.com/office/drawing/2014/main" val="3517872547"/>
                  </a:ext>
                </a:extLst>
              </a:tr>
              <a:tr h="1362539">
                <a:tc>
                  <a:txBody>
                    <a:bodyPr/>
                    <a:lstStyle/>
                    <a:p>
                      <a:pPr marL="285750" indent="-285750">
                        <a:buFont typeface="Arial" panose="020B0604020202020204" pitchFamily="34" charset="0"/>
                        <a:buChar char="•"/>
                      </a:pPr>
                      <a:r>
                        <a:rPr lang="en-US" sz="1600" b="0" i="0" u="sng" strike="noStrike" kern="1200" baseline="0" dirty="0">
                          <a:solidFill>
                            <a:schemeClr val="dk1"/>
                          </a:solidFill>
                          <a:latin typeface="+mn-lt"/>
                          <a:ea typeface="+mn-ea"/>
                          <a:cs typeface="+mn-cs"/>
                        </a:rPr>
                        <a:t>Chronic</a:t>
                      </a:r>
                      <a:r>
                        <a:rPr lang="en-US" sz="1600" b="0" i="0" u="none" strike="noStrike" kern="1200" baseline="0" dirty="0">
                          <a:solidFill>
                            <a:schemeClr val="dk1"/>
                          </a:solidFill>
                          <a:latin typeface="+mn-lt"/>
                          <a:ea typeface="+mn-ea"/>
                          <a:cs typeface="+mn-cs"/>
                        </a:rPr>
                        <a:t> violations of equipment rules by players could result in an unsportsmanlike conduct foul being assessed under Rule 1-5-3c(10) and 9-8-1h, for equipment not worn as intended by the manufacturer.</a:t>
                      </a:r>
                      <a:endParaRPr lang="en-US" sz="1600" dirty="0"/>
                    </a:p>
                  </a:txBody>
                  <a:tcPr/>
                </a:tc>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mn-lt"/>
                          <a:ea typeface="+mn-ea"/>
                          <a:cs typeface="+mn-cs"/>
                        </a:rPr>
                        <a:t>USC (under Rule 1-5-3c(10) and 9-8-1h) charged to the offending Player</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kern="1200" baseline="0" dirty="0">
                          <a:solidFill>
                            <a:schemeClr val="dk1"/>
                          </a:solidFill>
                          <a:latin typeface="+mn-lt"/>
                          <a:ea typeface="+mn-ea"/>
                          <a:cs typeface="+mn-cs"/>
                        </a:rPr>
                        <a:t>When a player is in violation more than 3 times</a:t>
                      </a:r>
                    </a:p>
                  </a:txBody>
                  <a:tcPr/>
                </a:tc>
                <a:extLst>
                  <a:ext uri="{0D108BD9-81ED-4DB2-BD59-A6C34878D82A}">
                    <a16:rowId xmlns:a16="http://schemas.microsoft.com/office/drawing/2014/main" val="308520339"/>
                  </a:ext>
                </a:extLst>
              </a:tr>
              <a:tr h="1111545">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mn-lt"/>
                          <a:ea typeface="+mn-ea"/>
                          <a:cs typeface="+mn-cs"/>
                        </a:rPr>
                        <a:t>Coach who demonstrates a lack of interest in supporting these important rules of our sport</a:t>
                      </a:r>
                    </a:p>
                  </a:txBody>
                  <a:tcPr/>
                </a:tc>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mn-lt"/>
                          <a:ea typeface="+mn-ea"/>
                          <a:cs typeface="+mn-cs"/>
                        </a:rPr>
                        <a:t>USC charged to the Head Coach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kern="1200" baseline="0" dirty="0">
                          <a:solidFill>
                            <a:schemeClr val="dk1"/>
                          </a:solidFill>
                          <a:latin typeface="+mn-lt"/>
                          <a:ea typeface="+mn-ea"/>
                          <a:cs typeface="+mn-cs"/>
                        </a:rPr>
                        <a:t>When the game is stopped 4 or more times for players who are in violation during a game</a:t>
                      </a:r>
                    </a:p>
                  </a:txBody>
                  <a:tcPr/>
                </a:tc>
                <a:extLst>
                  <a:ext uri="{0D108BD9-81ED-4DB2-BD59-A6C34878D82A}">
                    <a16:rowId xmlns:a16="http://schemas.microsoft.com/office/drawing/2014/main" val="798766263"/>
                  </a:ext>
                </a:extLst>
              </a:tr>
            </a:tbl>
          </a:graphicData>
        </a:graphic>
      </p:graphicFrame>
      <p:pic>
        <p:nvPicPr>
          <p:cNvPr id="7" name="Picture 6">
            <a:extLst>
              <a:ext uri="{FF2B5EF4-FFF2-40B4-BE49-F238E27FC236}">
                <a16:creationId xmlns:a16="http://schemas.microsoft.com/office/drawing/2014/main" id="{842BC41A-AD72-51F0-FBD8-16F4917A4287}"/>
              </a:ext>
            </a:extLst>
          </p:cNvPr>
          <p:cNvPicPr>
            <a:picLocks noChangeAspect="1"/>
          </p:cNvPicPr>
          <p:nvPr/>
        </p:nvPicPr>
        <p:blipFill>
          <a:blip r:embed="rId2"/>
          <a:stretch>
            <a:fillRect/>
          </a:stretch>
        </p:blipFill>
        <p:spPr>
          <a:xfrm>
            <a:off x="9015556" y="146810"/>
            <a:ext cx="2962688" cy="1211211"/>
          </a:xfrm>
          <a:prstGeom prst="rect">
            <a:avLst/>
          </a:prstGeom>
        </p:spPr>
      </p:pic>
    </p:spTree>
    <p:extLst>
      <p:ext uri="{BB962C8B-B14F-4D97-AF65-F5344CB8AC3E}">
        <p14:creationId xmlns:p14="http://schemas.microsoft.com/office/powerpoint/2010/main" val="1087907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4E960-F4A6-173D-7398-DF80867FE525}"/>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ILLEGAL AND IMPROPERLY WORN PLAYER EQUIPMENT</a:t>
            </a:r>
            <a:endParaRPr lang="en-US" dirty="0"/>
          </a:p>
        </p:txBody>
      </p:sp>
      <p:pic>
        <p:nvPicPr>
          <p:cNvPr id="6" name="Content Placeholder 5" descr="A collage of a football player&#10;&#10;AI-generated content may be incorrect.">
            <a:extLst>
              <a:ext uri="{FF2B5EF4-FFF2-40B4-BE49-F238E27FC236}">
                <a16:creationId xmlns:a16="http://schemas.microsoft.com/office/drawing/2014/main" id="{F4AC2942-BF40-E1AE-D108-27E9E8F47191}"/>
              </a:ext>
            </a:extLst>
          </p:cNvPr>
          <p:cNvPicPr>
            <a:picLocks noGrp="1" noChangeAspect="1"/>
          </p:cNvPicPr>
          <p:nvPr>
            <p:ph idx="1"/>
          </p:nvPr>
        </p:nvPicPr>
        <p:blipFill>
          <a:blip r:embed="rId3"/>
          <a:stretch>
            <a:fillRect/>
          </a:stretch>
        </p:blipFill>
        <p:spPr>
          <a:xfrm>
            <a:off x="1825752" y="1819559"/>
            <a:ext cx="8540496" cy="2487168"/>
          </a:xfrm>
          <a:prstGeom prst="rect">
            <a:avLst/>
          </a:prstGeom>
        </p:spPr>
      </p:pic>
      <p:sp>
        <p:nvSpPr>
          <p:cNvPr id="5" name="TextBox 4">
            <a:extLst>
              <a:ext uri="{FF2B5EF4-FFF2-40B4-BE49-F238E27FC236}">
                <a16:creationId xmlns:a16="http://schemas.microsoft.com/office/drawing/2014/main" id="{4611248F-EC53-96AF-A049-C3B8D8034815}"/>
              </a:ext>
            </a:extLst>
          </p:cNvPr>
          <p:cNvSpPr txBox="1"/>
          <p:nvPr/>
        </p:nvSpPr>
        <p:spPr>
          <a:xfrm>
            <a:off x="1825752" y="4502834"/>
            <a:ext cx="8540496" cy="1643527"/>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r>
              <a:rPr kumimoji="0" lang="en-US" sz="28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Illegal (prohibited) equipment includes jewelry (A), tinted visors (B), non-compliant eye shade (C), bands worn around the upper arm, neck or legs (D), and uniform adornments like towels that do not conform to rules (E).</a:t>
            </a:r>
          </a:p>
        </p:txBody>
      </p:sp>
    </p:spTree>
    <p:extLst>
      <p:ext uri="{BB962C8B-B14F-4D97-AF65-F5344CB8AC3E}">
        <p14:creationId xmlns:p14="http://schemas.microsoft.com/office/powerpoint/2010/main" val="38767670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0B6B8B-97F8-9F24-46BD-A892ADFB3859}"/>
              </a:ext>
            </a:extLst>
          </p:cNvPr>
          <p:cNvSpPr>
            <a:spLocks noGrp="1"/>
          </p:cNvSpPr>
          <p:nvPr>
            <p:ph type="title"/>
          </p:nvPr>
        </p:nvSpPr>
        <p:spPr>
          <a:xfrm>
            <a:off x="838200" y="365125"/>
            <a:ext cx="8491151" cy="1325563"/>
          </a:xfrm>
        </p:spPr>
        <p:txBody>
          <a:bodyPr/>
          <a:lstStyle/>
          <a:p>
            <a:r>
              <a:rPr lang="en-US" dirty="0"/>
              <a:t>POP-UP KICK</a:t>
            </a:r>
            <a:br>
              <a:rPr lang="en-US" dirty="0"/>
            </a:br>
            <a:r>
              <a:rPr lang="en-US" dirty="0"/>
              <a:t>RULES 2-24-10; 6-1-11; 6-1 PENALTY</a:t>
            </a:r>
          </a:p>
        </p:txBody>
      </p:sp>
      <p:sp>
        <p:nvSpPr>
          <p:cNvPr id="7" name="Content Placeholder 5">
            <a:extLst>
              <a:ext uri="{FF2B5EF4-FFF2-40B4-BE49-F238E27FC236}">
                <a16:creationId xmlns:a16="http://schemas.microsoft.com/office/drawing/2014/main" id="{D6C8FAD6-2996-7F4D-36EF-D43396DD6989}"/>
              </a:ext>
            </a:extLst>
          </p:cNvPr>
          <p:cNvSpPr txBox="1">
            <a:spLocks/>
          </p:cNvSpPr>
          <p:nvPr/>
        </p:nvSpPr>
        <p:spPr>
          <a:xfrm>
            <a:off x="990600" y="179514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A1F45"/>
              </a:buClr>
              <a:buFont typeface="Arial" panose="020B0604020202020204" pitchFamily="34" charset="0"/>
              <a:buChar char="•"/>
              <a:defRPr sz="2800" kern="1200">
                <a:solidFill>
                  <a:schemeClr val="bg1">
                    <a:lumMod val="5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Clr>
                <a:srgbClr val="EA1F45"/>
              </a:buClr>
              <a:buFont typeface="Arial" panose="020B0604020202020204" pitchFamily="34" charset="0"/>
              <a:buChar char="•"/>
              <a:defRPr sz="2400" kern="1200">
                <a:solidFill>
                  <a:schemeClr val="bg1">
                    <a:lumMod val="5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Clr>
                <a:srgbClr val="EA1F45"/>
              </a:buClr>
              <a:buFont typeface="Arial" panose="020B0604020202020204" pitchFamily="34" charset="0"/>
              <a:buChar char="•"/>
              <a:defRPr sz="2000" kern="1200">
                <a:solidFill>
                  <a:schemeClr val="bg1">
                    <a:lumMod val="5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A pop-up kick is a free kick in which the kicker drives  the ball immediately to the ground, the ball strikes the ground once and goes into the air in the manner of a ball kicked directly off the tee. Such kicks are penalized as a dead-ball foul. </a:t>
            </a:r>
          </a:p>
        </p:txBody>
      </p:sp>
      <p:pic>
        <p:nvPicPr>
          <p:cNvPr id="8" name="Picture 7" descr="2017_FB_PPT_45.jpg">
            <a:extLst>
              <a:ext uri="{FF2B5EF4-FFF2-40B4-BE49-F238E27FC236}">
                <a16:creationId xmlns:a16="http://schemas.microsoft.com/office/drawing/2014/main" id="{C3E80B62-462F-5283-FB35-0C9C0F179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547" y="3429000"/>
            <a:ext cx="9947853" cy="2577164"/>
          </a:xfrm>
          <a:prstGeom prst="rect">
            <a:avLst/>
          </a:prstGeom>
        </p:spPr>
      </p:pic>
    </p:spTree>
    <p:extLst>
      <p:ext uri="{BB962C8B-B14F-4D97-AF65-F5344CB8AC3E}">
        <p14:creationId xmlns:p14="http://schemas.microsoft.com/office/powerpoint/2010/main" val="1339573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38B69-FDA4-3FEF-9180-5340E4767CEB}"/>
              </a:ext>
            </a:extLst>
          </p:cNvPr>
          <p:cNvSpPr>
            <a:spLocks noGrp="1"/>
          </p:cNvSpPr>
          <p:nvPr>
            <p:ph type="title"/>
          </p:nvPr>
        </p:nvSpPr>
        <p:spPr>
          <a:xfrm>
            <a:off x="4394345" y="2373334"/>
            <a:ext cx="8200939" cy="2111332"/>
          </a:xfrm>
        </p:spPr>
        <p:txBody>
          <a:bodyPr>
            <a:normAutofit/>
          </a:bodyPr>
          <a:lstStyle/>
          <a:p>
            <a:pPr algn="ctr"/>
            <a:r>
              <a:rPr lang="en-US" dirty="0"/>
              <a:t>2026 NFHS FOOTBALL POINTS OF EMPHASIS</a:t>
            </a:r>
          </a:p>
        </p:txBody>
      </p:sp>
      <p:pic>
        <p:nvPicPr>
          <p:cNvPr id="5" name="Picture 4" descr="A group of football players running&#10;&#10;AI-generated content may be incorrect.">
            <a:extLst>
              <a:ext uri="{FF2B5EF4-FFF2-40B4-BE49-F238E27FC236}">
                <a16:creationId xmlns:a16="http://schemas.microsoft.com/office/drawing/2014/main" id="{65B907DD-A5CF-37BB-BCC4-A9F3D41DD068}"/>
              </a:ext>
            </a:extLst>
          </p:cNvPr>
          <p:cNvPicPr>
            <a:picLocks noChangeAspect="1"/>
          </p:cNvPicPr>
          <p:nvPr/>
        </p:nvPicPr>
        <p:blipFill>
          <a:blip r:embed="rId3"/>
          <a:stretch>
            <a:fillRect/>
          </a:stretch>
        </p:blipFill>
        <p:spPr>
          <a:xfrm>
            <a:off x="0" y="0"/>
            <a:ext cx="4904509" cy="6218548"/>
          </a:xfrm>
          <a:prstGeom prst="rect">
            <a:avLst/>
          </a:prstGeom>
        </p:spPr>
      </p:pic>
    </p:spTree>
    <p:extLst>
      <p:ext uri="{BB962C8B-B14F-4D97-AF65-F5344CB8AC3E}">
        <p14:creationId xmlns:p14="http://schemas.microsoft.com/office/powerpoint/2010/main" val="57469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8B024-FE85-0760-4E88-BEED2B33D389}"/>
              </a:ext>
            </a:extLst>
          </p:cNvPr>
          <p:cNvSpPr>
            <a:spLocks noGrp="1"/>
          </p:cNvSpPr>
          <p:nvPr>
            <p:ph type="title"/>
          </p:nvPr>
        </p:nvSpPr>
        <p:spPr>
          <a:xfrm>
            <a:off x="106878" y="151369"/>
            <a:ext cx="9440883" cy="1325563"/>
          </a:xfrm>
        </p:spPr>
        <p:txBody>
          <a:bodyPr>
            <a:normAutofit/>
          </a:bodyPr>
          <a:lstStyle/>
          <a:p>
            <a:r>
              <a:rPr lang="en-US" sz="4000" dirty="0"/>
              <a:t>2026 NFHS FOOTBALL POINTS OF EMPHASIS</a:t>
            </a:r>
          </a:p>
        </p:txBody>
      </p:sp>
      <p:sp>
        <p:nvSpPr>
          <p:cNvPr id="3" name="Content Placeholder 2">
            <a:extLst>
              <a:ext uri="{FF2B5EF4-FFF2-40B4-BE49-F238E27FC236}">
                <a16:creationId xmlns:a16="http://schemas.microsoft.com/office/drawing/2014/main" id="{83050C6B-EF0F-1021-DB69-6C6136FCA00B}"/>
              </a:ext>
            </a:extLst>
          </p:cNvPr>
          <p:cNvSpPr>
            <a:spLocks noGrp="1"/>
          </p:cNvSpPr>
          <p:nvPr>
            <p:ph idx="1"/>
          </p:nvPr>
        </p:nvSpPr>
        <p:spPr>
          <a:xfrm>
            <a:off x="498764" y="1564368"/>
            <a:ext cx="11412187" cy="4575175"/>
          </a:xfrm>
        </p:spPr>
        <p:txBody>
          <a:bodyPr>
            <a:normAutofit/>
          </a:bodyPr>
          <a:lstStyle/>
          <a:p>
            <a:pPr marL="0" marR="0" lvl="0" indent="0" algn="l" defTabSz="914400" rtl="0" eaLnBrk="1" fontAlgn="auto" latinLnBrk="0" hangingPunct="1">
              <a:lnSpc>
                <a:spcPct val="90000"/>
              </a:lnSpc>
              <a:spcBef>
                <a:spcPts val="1000"/>
              </a:spcBef>
              <a:spcAft>
                <a:spcPts val="0"/>
              </a:spcAft>
              <a:buClr>
                <a:srgbClr val="EA1F45"/>
              </a:buClr>
              <a:buSzTx/>
              <a:buNone/>
              <a:tabLst/>
              <a:defRPr/>
            </a:pPr>
            <a:r>
              <a:rPr kumimoji="0" lang="en-US" sz="40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1.	Flagrant and Unsportsmanlike Fouls	</a:t>
            </a:r>
          </a:p>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endPar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
                <a:srgbClr val="EA1F45"/>
              </a:buClr>
              <a:buSzTx/>
              <a:buNone/>
              <a:tabLst/>
              <a:defRPr/>
            </a:pPr>
            <a:r>
              <a:rPr lang="en-US" sz="4000" b="1" dirty="0">
                <a:solidFill>
                  <a:srgbClr val="00205B"/>
                </a:solidFill>
              </a:rPr>
              <a:t>2.	Helping the Runner</a:t>
            </a:r>
            <a:endParaRPr kumimoji="0" lang="en-US" sz="40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endPar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r>
              <a:rPr lang="en-US" sz="4000" b="1" dirty="0">
                <a:solidFill>
                  <a:srgbClr val="00205B"/>
                </a:solidFill>
              </a:rPr>
              <a:t>3.	Sideline Management and Control</a:t>
            </a:r>
          </a:p>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endPar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None/>
              <a:tabLst/>
              <a:defRPr/>
            </a:pPr>
            <a:r>
              <a:rPr lang="en-US" sz="4000" b="1" dirty="0">
                <a:solidFill>
                  <a:srgbClr val="00205B"/>
                </a:solidFill>
              </a:rPr>
              <a:t>4.	Identification of the NFHS Authenticating Mark 	on Game Balls</a:t>
            </a:r>
            <a:endParaRPr kumimoji="0" lang="en-US" sz="40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4005975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5EE96-7167-195B-423C-EECBD5A2C9E6}"/>
              </a:ext>
            </a:extLst>
          </p:cNvPr>
          <p:cNvSpPr>
            <a:spLocks noGrp="1"/>
          </p:cNvSpPr>
          <p:nvPr>
            <p:ph type="title"/>
          </p:nvPr>
        </p:nvSpPr>
        <p:spPr>
          <a:xfrm>
            <a:off x="838200" y="365125"/>
            <a:ext cx="8721436" cy="1325563"/>
          </a:xfrm>
        </p:spPr>
        <p:txBody>
          <a:bodyPr/>
          <a:lstStyle/>
          <a:p>
            <a:r>
              <a:rPr lang="en-US" dirty="0"/>
              <a:t>FLAGRANT AND UNSPORTSMANLIKE FOULS</a:t>
            </a:r>
          </a:p>
        </p:txBody>
      </p:sp>
      <p:sp>
        <p:nvSpPr>
          <p:cNvPr id="6" name="Content Placeholder 5">
            <a:extLst>
              <a:ext uri="{FF2B5EF4-FFF2-40B4-BE49-F238E27FC236}">
                <a16:creationId xmlns:a16="http://schemas.microsoft.com/office/drawing/2014/main" id="{247159CC-443B-3B18-7759-14DA9AAD8A6E}"/>
              </a:ext>
            </a:extLst>
          </p:cNvPr>
          <p:cNvSpPr>
            <a:spLocks noGrp="1"/>
          </p:cNvSpPr>
          <p:nvPr>
            <p:ph idx="1"/>
          </p:nvPr>
        </p:nvSpPr>
        <p:spPr>
          <a:xfrm>
            <a:off x="708803" y="1584087"/>
            <a:ext cx="10384766" cy="1668072"/>
          </a:xfrm>
        </p:spPr>
        <p:txBody>
          <a:bodyPr>
            <a:normAutofit fontScale="92500" lnSpcReduction="20000"/>
          </a:bodyPr>
          <a:lstStyle/>
          <a:p>
            <a:r>
              <a:rPr lang="en-US" dirty="0">
                <a:solidFill>
                  <a:schemeClr val="tx1"/>
                </a:solidFill>
              </a:rPr>
              <a:t>In high school football, flagrant fouls and unsportsmanlike fouls are serious rule violations that threaten player safety and the integrity of the game. </a:t>
            </a:r>
          </a:p>
          <a:p>
            <a:r>
              <a:rPr lang="en-US" dirty="0">
                <a:solidFill>
                  <a:schemeClr val="tx1"/>
                </a:solidFill>
              </a:rPr>
              <a:t>Game officials must consistently penalize both flagrant and unsportsmanlike fouls to maintain control of the game.</a:t>
            </a:r>
          </a:p>
        </p:txBody>
      </p:sp>
      <p:pic>
        <p:nvPicPr>
          <p:cNvPr id="5" name="Picture 4" descr="A football players playing a game&#10;&#10;Description automatically generated">
            <a:extLst>
              <a:ext uri="{FF2B5EF4-FFF2-40B4-BE49-F238E27FC236}">
                <a16:creationId xmlns:a16="http://schemas.microsoft.com/office/drawing/2014/main" id="{9D734891-80AA-9136-58B5-2EBD852489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0563" y="3252159"/>
            <a:ext cx="4572111" cy="2822837"/>
          </a:xfrm>
          <a:prstGeom prst="rect">
            <a:avLst/>
          </a:prstGeom>
        </p:spPr>
      </p:pic>
      <p:pic>
        <p:nvPicPr>
          <p:cNvPr id="8" name="Picture 7">
            <a:extLst>
              <a:ext uri="{FF2B5EF4-FFF2-40B4-BE49-F238E27FC236}">
                <a16:creationId xmlns:a16="http://schemas.microsoft.com/office/drawing/2014/main" id="{F5CA7B4C-7BCD-5BEC-AE6D-772DBB24EB0B}"/>
              </a:ext>
            </a:extLst>
          </p:cNvPr>
          <p:cNvPicPr>
            <a:picLocks noChangeAspect="1"/>
          </p:cNvPicPr>
          <p:nvPr/>
        </p:nvPicPr>
        <p:blipFill>
          <a:blip r:embed="rId4"/>
          <a:stretch>
            <a:fillRect/>
          </a:stretch>
        </p:blipFill>
        <p:spPr>
          <a:xfrm>
            <a:off x="6806958" y="3252159"/>
            <a:ext cx="3790457" cy="2787600"/>
          </a:xfrm>
          <a:prstGeom prst="rect">
            <a:avLst/>
          </a:prstGeom>
        </p:spPr>
      </p:pic>
    </p:spTree>
    <p:extLst>
      <p:ext uri="{BB962C8B-B14F-4D97-AF65-F5344CB8AC3E}">
        <p14:creationId xmlns:p14="http://schemas.microsoft.com/office/powerpoint/2010/main" val="613064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58E0D-8392-4314-6C67-DCC471503133}"/>
              </a:ext>
            </a:extLst>
          </p:cNvPr>
          <p:cNvSpPr>
            <a:spLocks noGrp="1"/>
          </p:cNvSpPr>
          <p:nvPr>
            <p:ph type="title"/>
          </p:nvPr>
        </p:nvSpPr>
        <p:spPr>
          <a:xfrm>
            <a:off x="4394346" y="2373334"/>
            <a:ext cx="8200939" cy="2111332"/>
          </a:xfrm>
        </p:spPr>
        <p:txBody>
          <a:bodyPr/>
          <a:lstStyle/>
          <a:p>
            <a:pPr algn="ctr"/>
            <a:r>
              <a:rPr lang="en-US" dirty="0"/>
              <a:t>2026 NFHS FOOTBALL RULES  CHANGES</a:t>
            </a:r>
          </a:p>
        </p:txBody>
      </p:sp>
      <p:pic>
        <p:nvPicPr>
          <p:cNvPr id="5" name="Picture 4" descr="A group of football players running&#10;&#10;AI-generated content may be incorrect.">
            <a:extLst>
              <a:ext uri="{FF2B5EF4-FFF2-40B4-BE49-F238E27FC236}">
                <a16:creationId xmlns:a16="http://schemas.microsoft.com/office/drawing/2014/main" id="{01B3ADD1-8C62-41C7-4249-395A86D5434C}"/>
              </a:ext>
            </a:extLst>
          </p:cNvPr>
          <p:cNvPicPr>
            <a:picLocks noChangeAspect="1"/>
          </p:cNvPicPr>
          <p:nvPr/>
        </p:nvPicPr>
        <p:blipFill>
          <a:blip r:embed="rId3"/>
          <a:stretch>
            <a:fillRect/>
          </a:stretch>
        </p:blipFill>
        <p:spPr>
          <a:xfrm>
            <a:off x="1" y="0"/>
            <a:ext cx="4928260" cy="6248662"/>
          </a:xfrm>
          <a:prstGeom prst="rect">
            <a:avLst/>
          </a:prstGeom>
        </p:spPr>
      </p:pic>
    </p:spTree>
    <p:extLst>
      <p:ext uri="{BB962C8B-B14F-4D97-AF65-F5344CB8AC3E}">
        <p14:creationId xmlns:p14="http://schemas.microsoft.com/office/powerpoint/2010/main" val="1506201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E69AB-BAB5-4E47-7122-8EAC14B39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4E60FC-3F38-ADC6-4C72-C16A47827EAC}"/>
              </a:ext>
            </a:extLst>
          </p:cNvPr>
          <p:cNvSpPr>
            <a:spLocks noGrp="1"/>
          </p:cNvSpPr>
          <p:nvPr>
            <p:ph type="title"/>
          </p:nvPr>
        </p:nvSpPr>
        <p:spPr>
          <a:xfrm>
            <a:off x="838200" y="365125"/>
            <a:ext cx="8697686" cy="1325563"/>
          </a:xfrm>
        </p:spPr>
        <p:txBody>
          <a:bodyPr/>
          <a:lstStyle/>
          <a:p>
            <a:r>
              <a:rPr lang="en-US" dirty="0"/>
              <a:t>FLAGRANT AND UNSPORTSMANLIKE FOULS</a:t>
            </a:r>
          </a:p>
        </p:txBody>
      </p:sp>
      <p:sp>
        <p:nvSpPr>
          <p:cNvPr id="6" name="Content Placeholder 5">
            <a:extLst>
              <a:ext uri="{FF2B5EF4-FFF2-40B4-BE49-F238E27FC236}">
                <a16:creationId xmlns:a16="http://schemas.microsoft.com/office/drawing/2014/main" id="{BCD02DC0-2129-F2C6-137D-6B127D6AE1AB}"/>
              </a:ext>
            </a:extLst>
          </p:cNvPr>
          <p:cNvSpPr>
            <a:spLocks noGrp="1"/>
          </p:cNvSpPr>
          <p:nvPr>
            <p:ph idx="1"/>
          </p:nvPr>
        </p:nvSpPr>
        <p:spPr>
          <a:xfrm>
            <a:off x="838199" y="1794294"/>
            <a:ext cx="8209203" cy="4229135"/>
          </a:xfrm>
        </p:spPr>
        <p:txBody>
          <a:bodyPr>
            <a:normAutofit fontScale="92500" lnSpcReduction="20000"/>
          </a:bodyPr>
          <a:lstStyle/>
          <a:p>
            <a:r>
              <a:rPr lang="en-US" dirty="0">
                <a:solidFill>
                  <a:schemeClr val="tx1"/>
                </a:solidFill>
              </a:rPr>
              <a:t>Flagrant fouls are the most severe type of personal foul in high school football. </a:t>
            </a:r>
          </a:p>
          <a:p>
            <a:r>
              <a:rPr lang="en-US" dirty="0">
                <a:solidFill>
                  <a:schemeClr val="tx1"/>
                </a:solidFill>
              </a:rPr>
              <a:t>A foul so severe or extreme that it places an opponent in danger of serious injury, and/or involves violations that are extremely or persistently vulgar or abusive conduct.</a:t>
            </a:r>
          </a:p>
          <a:p>
            <a:r>
              <a:rPr lang="en-US" dirty="0">
                <a:solidFill>
                  <a:schemeClr val="tx1"/>
                </a:solidFill>
              </a:rPr>
              <a:t>These actions involve intentional, reckless or excessively violent behavior that shows a clear disregard for the safety of others. Examples include fighting, maliciously targeting the head or neck area, striking an opponent, or delivering a violent illegal blindside block or late hit.</a:t>
            </a:r>
          </a:p>
          <a:p>
            <a:r>
              <a:rPr lang="en-US" dirty="0">
                <a:solidFill>
                  <a:schemeClr val="tx1"/>
                </a:solidFill>
              </a:rPr>
              <a:t>Disqualification if any foul is judged by the game official to be flagrant.</a:t>
            </a:r>
          </a:p>
        </p:txBody>
      </p:sp>
      <p:pic>
        <p:nvPicPr>
          <p:cNvPr id="5" name="Picture 4">
            <a:extLst>
              <a:ext uri="{FF2B5EF4-FFF2-40B4-BE49-F238E27FC236}">
                <a16:creationId xmlns:a16="http://schemas.microsoft.com/office/drawing/2014/main" id="{1B04F948-2F74-E801-1BE8-8EE921AED0DC}"/>
              </a:ext>
            </a:extLst>
          </p:cNvPr>
          <p:cNvPicPr>
            <a:picLocks noChangeAspect="1"/>
          </p:cNvPicPr>
          <p:nvPr/>
        </p:nvPicPr>
        <p:blipFill>
          <a:blip r:embed="rId3"/>
          <a:stretch>
            <a:fillRect/>
          </a:stretch>
        </p:blipFill>
        <p:spPr>
          <a:xfrm>
            <a:off x="9047402" y="1794294"/>
            <a:ext cx="2694569" cy="3940445"/>
          </a:xfrm>
          <a:prstGeom prst="rect">
            <a:avLst/>
          </a:prstGeom>
        </p:spPr>
      </p:pic>
    </p:spTree>
    <p:extLst>
      <p:ext uri="{BB962C8B-B14F-4D97-AF65-F5344CB8AC3E}">
        <p14:creationId xmlns:p14="http://schemas.microsoft.com/office/powerpoint/2010/main" val="4002343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2A3D9-814B-0509-1F1F-346923FE7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E2801-641E-AF85-ED93-25D6455A87A4}"/>
              </a:ext>
            </a:extLst>
          </p:cNvPr>
          <p:cNvSpPr>
            <a:spLocks noGrp="1"/>
          </p:cNvSpPr>
          <p:nvPr>
            <p:ph type="title"/>
          </p:nvPr>
        </p:nvSpPr>
        <p:spPr>
          <a:xfrm>
            <a:off x="838200" y="365125"/>
            <a:ext cx="8697686" cy="1325563"/>
          </a:xfrm>
        </p:spPr>
        <p:txBody>
          <a:bodyPr/>
          <a:lstStyle/>
          <a:p>
            <a:r>
              <a:rPr lang="en-US" dirty="0"/>
              <a:t>FLAGRANT AND UNSPORTSMANLIKE FOULS</a:t>
            </a:r>
          </a:p>
        </p:txBody>
      </p:sp>
      <p:sp>
        <p:nvSpPr>
          <p:cNvPr id="6" name="Content Placeholder 5">
            <a:extLst>
              <a:ext uri="{FF2B5EF4-FFF2-40B4-BE49-F238E27FC236}">
                <a16:creationId xmlns:a16="http://schemas.microsoft.com/office/drawing/2014/main" id="{F1EABD91-374D-8BE8-944D-5B5EEFE791FC}"/>
              </a:ext>
            </a:extLst>
          </p:cNvPr>
          <p:cNvSpPr>
            <a:spLocks noGrp="1"/>
          </p:cNvSpPr>
          <p:nvPr>
            <p:ph idx="1"/>
          </p:nvPr>
        </p:nvSpPr>
        <p:spPr>
          <a:xfrm>
            <a:off x="838199" y="1825625"/>
            <a:ext cx="5794830" cy="4110718"/>
          </a:xfrm>
        </p:spPr>
        <p:txBody>
          <a:bodyPr>
            <a:normAutofit fontScale="92500" lnSpcReduction="10000"/>
          </a:bodyPr>
          <a:lstStyle/>
          <a:p>
            <a:r>
              <a:rPr lang="en-US" dirty="0">
                <a:solidFill>
                  <a:schemeClr val="tx1"/>
                </a:solidFill>
              </a:rPr>
              <a:t>Unsportsmanlike fouls are non-contact fouls that violate standards of fair play, respect and sportsmanship. </a:t>
            </a:r>
          </a:p>
          <a:p>
            <a:r>
              <a:rPr lang="en-US" dirty="0">
                <a:solidFill>
                  <a:schemeClr val="tx1"/>
                </a:solidFill>
              </a:rPr>
              <a:t>Common examples include taunting, threatening gestures or posturing, racist comments, trash talking, excessive or choreographed celebrations, aggressively spiking, spinning or throwing the ball high into the air, using profanity, spitting, arguing with game officials, or throwing equipment.</a:t>
            </a:r>
          </a:p>
        </p:txBody>
      </p:sp>
      <p:pic>
        <p:nvPicPr>
          <p:cNvPr id="4" name="Picture 3">
            <a:extLst>
              <a:ext uri="{FF2B5EF4-FFF2-40B4-BE49-F238E27FC236}">
                <a16:creationId xmlns:a16="http://schemas.microsoft.com/office/drawing/2014/main" id="{D0C834A1-F189-CAE3-251F-8F05768CE4C2}"/>
              </a:ext>
            </a:extLst>
          </p:cNvPr>
          <p:cNvPicPr>
            <a:picLocks noChangeAspect="1"/>
          </p:cNvPicPr>
          <p:nvPr/>
        </p:nvPicPr>
        <p:blipFill>
          <a:blip r:embed="rId3"/>
          <a:stretch>
            <a:fillRect/>
          </a:stretch>
        </p:blipFill>
        <p:spPr>
          <a:xfrm>
            <a:off x="7140739" y="1695568"/>
            <a:ext cx="4645152" cy="4370832"/>
          </a:xfrm>
          <a:prstGeom prst="rect">
            <a:avLst/>
          </a:prstGeom>
        </p:spPr>
      </p:pic>
    </p:spTree>
    <p:extLst>
      <p:ext uri="{BB962C8B-B14F-4D97-AF65-F5344CB8AC3E}">
        <p14:creationId xmlns:p14="http://schemas.microsoft.com/office/powerpoint/2010/main" val="3370498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203BF-0CC0-AB35-A8BA-5433D830944D}"/>
              </a:ext>
            </a:extLst>
          </p:cNvPr>
          <p:cNvSpPr>
            <a:spLocks noGrp="1"/>
          </p:cNvSpPr>
          <p:nvPr>
            <p:ph type="title"/>
          </p:nvPr>
        </p:nvSpPr>
        <p:spPr/>
        <p:txBody>
          <a:bodyPr/>
          <a:lstStyle/>
          <a:p>
            <a:r>
              <a:rPr lang="en-US" dirty="0"/>
              <a:t>HELPING THE RUNNER</a:t>
            </a:r>
          </a:p>
        </p:txBody>
      </p:sp>
      <p:sp>
        <p:nvSpPr>
          <p:cNvPr id="5" name="Content Placeholder 4">
            <a:extLst>
              <a:ext uri="{FF2B5EF4-FFF2-40B4-BE49-F238E27FC236}">
                <a16:creationId xmlns:a16="http://schemas.microsoft.com/office/drawing/2014/main" id="{3AAC6FB8-82D7-C98C-D70E-39235D036EB0}"/>
              </a:ext>
            </a:extLst>
          </p:cNvPr>
          <p:cNvSpPr>
            <a:spLocks noGrp="1"/>
          </p:cNvSpPr>
          <p:nvPr>
            <p:ph idx="1"/>
          </p:nvPr>
        </p:nvSpPr>
        <p:spPr>
          <a:xfrm>
            <a:off x="838200" y="1825625"/>
            <a:ext cx="5257800" cy="4351338"/>
          </a:xfrm>
        </p:spPr>
        <p:txBody>
          <a:bodyPr>
            <a:normAutofit/>
          </a:bodyPr>
          <a:lstStyle/>
          <a:p>
            <a:r>
              <a:rPr lang="en-US" dirty="0">
                <a:solidFill>
                  <a:schemeClr val="tx1"/>
                </a:solidFill>
              </a:rPr>
              <a:t>Illegally helping the runner to assist forward progress presents a risk of injury to the runner and others. The additional momentum to a particular offensive player, as opposed to the pile, swings the competitive balance toward the offense in a manner not intended by the rules. </a:t>
            </a:r>
          </a:p>
        </p:txBody>
      </p:sp>
      <p:pic>
        <p:nvPicPr>
          <p:cNvPr id="4" name="Picture 3">
            <a:extLst>
              <a:ext uri="{FF2B5EF4-FFF2-40B4-BE49-F238E27FC236}">
                <a16:creationId xmlns:a16="http://schemas.microsoft.com/office/drawing/2014/main" id="{57E36769-A3C7-0DE1-06E7-5D04935868E1}"/>
              </a:ext>
            </a:extLst>
          </p:cNvPr>
          <p:cNvPicPr>
            <a:picLocks noChangeAspect="1"/>
          </p:cNvPicPr>
          <p:nvPr/>
        </p:nvPicPr>
        <p:blipFill>
          <a:blip r:embed="rId3"/>
          <a:stretch>
            <a:fillRect/>
          </a:stretch>
        </p:blipFill>
        <p:spPr>
          <a:xfrm>
            <a:off x="6197455" y="1825625"/>
            <a:ext cx="5713690" cy="3871232"/>
          </a:xfrm>
          <a:prstGeom prst="rect">
            <a:avLst/>
          </a:prstGeom>
        </p:spPr>
      </p:pic>
    </p:spTree>
    <p:extLst>
      <p:ext uri="{BB962C8B-B14F-4D97-AF65-F5344CB8AC3E}">
        <p14:creationId xmlns:p14="http://schemas.microsoft.com/office/powerpoint/2010/main" val="3880871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7564-B7B9-EDDA-9036-05BA12788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0EFB28-96CE-674B-F7DE-776B681F2B85}"/>
              </a:ext>
            </a:extLst>
          </p:cNvPr>
          <p:cNvSpPr>
            <a:spLocks noGrp="1"/>
          </p:cNvSpPr>
          <p:nvPr>
            <p:ph type="title"/>
          </p:nvPr>
        </p:nvSpPr>
        <p:spPr/>
        <p:txBody>
          <a:bodyPr/>
          <a:lstStyle/>
          <a:p>
            <a:r>
              <a:rPr lang="en-US" dirty="0"/>
              <a:t>HELPING THE RUNNER</a:t>
            </a:r>
          </a:p>
        </p:txBody>
      </p:sp>
      <p:sp>
        <p:nvSpPr>
          <p:cNvPr id="5" name="Content Placeholder 4">
            <a:extLst>
              <a:ext uri="{FF2B5EF4-FFF2-40B4-BE49-F238E27FC236}">
                <a16:creationId xmlns:a16="http://schemas.microsoft.com/office/drawing/2014/main" id="{44FB7E1A-B4E3-5D95-0D2E-3049CD39FF3E}"/>
              </a:ext>
            </a:extLst>
          </p:cNvPr>
          <p:cNvSpPr>
            <a:spLocks noGrp="1"/>
          </p:cNvSpPr>
          <p:nvPr>
            <p:ph idx="1"/>
          </p:nvPr>
        </p:nvSpPr>
        <p:spPr>
          <a:xfrm>
            <a:off x="1158834" y="2141537"/>
            <a:ext cx="9493332" cy="4351338"/>
          </a:xfrm>
        </p:spPr>
        <p:txBody>
          <a:bodyPr>
            <a:normAutofit/>
          </a:bodyPr>
          <a:lstStyle/>
          <a:p>
            <a:pPr algn="l"/>
            <a:r>
              <a:rPr lang="en-US" sz="3600" b="0" i="0" u="none" strike="noStrike" baseline="0" dirty="0">
                <a:solidFill>
                  <a:schemeClr val="tx1"/>
                </a:solidFill>
                <a:ea typeface="Calibri" panose="020F0502020204030204" pitchFamily="34" charset="0"/>
              </a:rPr>
              <a:t>Although direct contact with the runner is illegal under NFHS rules, these types of plays are becoming more common in the high school game. As guardians of the game, it is imperative that all stakeholders work together to remove “illegally helping the runner” from our high school game.</a:t>
            </a:r>
            <a:endParaRPr lang="en-US" sz="3600" dirty="0">
              <a:solidFill>
                <a:schemeClr val="tx1"/>
              </a:solidFill>
              <a:ea typeface="Calibri" panose="020F0502020204030204" pitchFamily="34" charset="0"/>
            </a:endParaRPr>
          </a:p>
        </p:txBody>
      </p:sp>
    </p:spTree>
    <p:extLst>
      <p:ext uri="{BB962C8B-B14F-4D97-AF65-F5344CB8AC3E}">
        <p14:creationId xmlns:p14="http://schemas.microsoft.com/office/powerpoint/2010/main" val="1395751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9DBCB-E617-07A3-D888-83E01B9FB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8CBD5-B06A-C812-556A-643AB9E3FA1F}"/>
              </a:ext>
            </a:extLst>
          </p:cNvPr>
          <p:cNvSpPr>
            <a:spLocks noGrp="1"/>
          </p:cNvSpPr>
          <p:nvPr>
            <p:ph type="title"/>
          </p:nvPr>
        </p:nvSpPr>
        <p:spPr/>
        <p:txBody>
          <a:bodyPr/>
          <a:lstStyle/>
          <a:p>
            <a:r>
              <a:rPr lang="en-US" dirty="0"/>
              <a:t>HELPING THE RUNNER</a:t>
            </a:r>
          </a:p>
        </p:txBody>
      </p:sp>
      <p:sp>
        <p:nvSpPr>
          <p:cNvPr id="5" name="Content Placeholder 4">
            <a:extLst>
              <a:ext uri="{FF2B5EF4-FFF2-40B4-BE49-F238E27FC236}">
                <a16:creationId xmlns:a16="http://schemas.microsoft.com/office/drawing/2014/main" id="{C3C41E77-EDFB-BD68-E6F6-D6D797CD888B}"/>
              </a:ext>
            </a:extLst>
          </p:cNvPr>
          <p:cNvSpPr>
            <a:spLocks noGrp="1"/>
          </p:cNvSpPr>
          <p:nvPr>
            <p:ph idx="1"/>
          </p:nvPr>
        </p:nvSpPr>
        <p:spPr>
          <a:xfrm>
            <a:off x="933202" y="2027628"/>
            <a:ext cx="10087099" cy="3055133"/>
          </a:xfrm>
        </p:spPr>
        <p:txBody>
          <a:bodyPr>
            <a:normAutofit/>
          </a:bodyPr>
          <a:lstStyle/>
          <a:p>
            <a:r>
              <a:rPr lang="en-US" sz="3600" dirty="0">
                <a:solidFill>
                  <a:schemeClr val="tx1"/>
                </a:solidFill>
                <a:ea typeface="Calibri" panose="020F0502020204030204" pitchFamily="34" charset="0"/>
              </a:rPr>
              <a:t>Although a foul can occur on any play, game officials should especially be alert for this type of action on short-yardage plays near the goal line and line to gain. Remember, pushing the pile is legal; direct contact while pushing, pulling, lifting of the runner to assist forward progress is not.</a:t>
            </a:r>
          </a:p>
        </p:txBody>
      </p:sp>
    </p:spTree>
    <p:extLst>
      <p:ext uri="{BB962C8B-B14F-4D97-AF65-F5344CB8AC3E}">
        <p14:creationId xmlns:p14="http://schemas.microsoft.com/office/powerpoint/2010/main" val="2141972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43B9B-1362-E916-767A-CC4C297DCF80}"/>
              </a:ext>
            </a:extLst>
          </p:cNvPr>
          <p:cNvSpPr>
            <a:spLocks noGrp="1"/>
          </p:cNvSpPr>
          <p:nvPr>
            <p:ph type="title"/>
          </p:nvPr>
        </p:nvSpPr>
        <p:spPr>
          <a:xfrm>
            <a:off x="225631" y="363102"/>
            <a:ext cx="9559637" cy="1325563"/>
          </a:xfrm>
        </p:spPr>
        <p:txBody>
          <a:bodyPr/>
          <a:lstStyle/>
          <a:p>
            <a:r>
              <a:rPr lang="en-US" dirty="0"/>
              <a:t>SIDELINE MANAGEMENT AND CONTROL</a:t>
            </a:r>
          </a:p>
        </p:txBody>
      </p:sp>
      <p:sp>
        <p:nvSpPr>
          <p:cNvPr id="6" name="Content Placeholder 5">
            <a:extLst>
              <a:ext uri="{FF2B5EF4-FFF2-40B4-BE49-F238E27FC236}">
                <a16:creationId xmlns:a16="http://schemas.microsoft.com/office/drawing/2014/main" id="{3DF37377-CD01-DD32-A680-23B232895C2B}"/>
              </a:ext>
            </a:extLst>
          </p:cNvPr>
          <p:cNvSpPr>
            <a:spLocks noGrp="1"/>
          </p:cNvSpPr>
          <p:nvPr>
            <p:ph idx="1"/>
          </p:nvPr>
        </p:nvSpPr>
        <p:spPr>
          <a:xfrm>
            <a:off x="225631" y="1451035"/>
            <a:ext cx="11654311" cy="1545771"/>
          </a:xfrm>
        </p:spPr>
        <p:txBody>
          <a:bodyPr>
            <a:noAutofit/>
          </a:bodyPr>
          <a:lstStyle/>
          <a:p>
            <a:r>
              <a:rPr lang="en-US" sz="2200" dirty="0">
                <a:solidFill>
                  <a:schemeClr val="tx1"/>
                </a:solidFill>
              </a:rPr>
              <a:t>Sideline management has become a recurring “point of emphasis” because it improves game safety. To minimize the risk of all involved, non-players must remain in their team box and out of any restricted areas, especially while the ball is live. The coaches’ area is a minimum of a 2-yard belt between the front of the team box and the sideline, and becomes the restricted area when the ball is live. A maximum of three coaches – and only coaches – may be in this area when the ball is dead between plays.</a:t>
            </a:r>
          </a:p>
        </p:txBody>
      </p:sp>
      <p:pic>
        <p:nvPicPr>
          <p:cNvPr id="5" name="Picture 4">
            <a:extLst>
              <a:ext uri="{FF2B5EF4-FFF2-40B4-BE49-F238E27FC236}">
                <a16:creationId xmlns:a16="http://schemas.microsoft.com/office/drawing/2014/main" id="{02F67034-2179-1208-56DF-E2A8BC977721}"/>
              </a:ext>
            </a:extLst>
          </p:cNvPr>
          <p:cNvPicPr>
            <a:picLocks noChangeAspect="1"/>
          </p:cNvPicPr>
          <p:nvPr/>
        </p:nvPicPr>
        <p:blipFill>
          <a:blip r:embed="rId3"/>
          <a:stretch>
            <a:fillRect/>
          </a:stretch>
        </p:blipFill>
        <p:spPr>
          <a:xfrm>
            <a:off x="3433526" y="3115556"/>
            <a:ext cx="8125794" cy="2989679"/>
          </a:xfrm>
          <a:prstGeom prst="rect">
            <a:avLst/>
          </a:prstGeom>
        </p:spPr>
      </p:pic>
    </p:spTree>
    <p:extLst>
      <p:ext uri="{BB962C8B-B14F-4D97-AF65-F5344CB8AC3E}">
        <p14:creationId xmlns:p14="http://schemas.microsoft.com/office/powerpoint/2010/main" val="1785796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D98EF-7B9F-4F64-FD37-E73A40650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7C049F-599F-461C-A9DD-510E29B43523}"/>
              </a:ext>
            </a:extLst>
          </p:cNvPr>
          <p:cNvSpPr>
            <a:spLocks noGrp="1"/>
          </p:cNvSpPr>
          <p:nvPr>
            <p:ph type="title"/>
          </p:nvPr>
        </p:nvSpPr>
        <p:spPr>
          <a:xfrm>
            <a:off x="201882" y="424502"/>
            <a:ext cx="9559636" cy="1325563"/>
          </a:xfrm>
        </p:spPr>
        <p:txBody>
          <a:bodyPr/>
          <a:lstStyle/>
          <a:p>
            <a:r>
              <a:rPr lang="en-US" dirty="0"/>
              <a:t>SIDELINE MANAGEMENT AND CONTROL</a:t>
            </a:r>
          </a:p>
        </p:txBody>
      </p:sp>
      <p:sp>
        <p:nvSpPr>
          <p:cNvPr id="6" name="Content Placeholder 5">
            <a:extLst>
              <a:ext uri="{FF2B5EF4-FFF2-40B4-BE49-F238E27FC236}">
                <a16:creationId xmlns:a16="http://schemas.microsoft.com/office/drawing/2014/main" id="{DA0459AA-1DA3-A8A4-D81C-F3E5B1F3A013}"/>
              </a:ext>
            </a:extLst>
          </p:cNvPr>
          <p:cNvSpPr>
            <a:spLocks noGrp="1"/>
          </p:cNvSpPr>
          <p:nvPr>
            <p:ph idx="1"/>
          </p:nvPr>
        </p:nvSpPr>
        <p:spPr>
          <a:xfrm>
            <a:off x="8122723" y="1962053"/>
            <a:ext cx="3792846" cy="3975609"/>
          </a:xfrm>
        </p:spPr>
        <p:txBody>
          <a:bodyPr>
            <a:normAutofit/>
          </a:bodyPr>
          <a:lstStyle/>
          <a:p>
            <a:r>
              <a:rPr lang="en-US" dirty="0">
                <a:solidFill>
                  <a:schemeClr val="tx1"/>
                </a:solidFill>
              </a:rPr>
              <a:t>Game officials are instructed to strictly enforce NFHS Football Rules when coaches or team personnel enter the field of play to dispute rulings or address game officials outside the coaching area.</a:t>
            </a:r>
            <a:endParaRPr lang="en-US" sz="2000" dirty="0">
              <a:solidFill>
                <a:schemeClr val="tx1"/>
              </a:solidFill>
            </a:endParaRPr>
          </a:p>
        </p:txBody>
      </p:sp>
      <p:pic>
        <p:nvPicPr>
          <p:cNvPr id="4" name="Picture 3" descr="Graphical user interface&#10;&#10;Description automatically generated">
            <a:extLst>
              <a:ext uri="{FF2B5EF4-FFF2-40B4-BE49-F238E27FC236}">
                <a16:creationId xmlns:a16="http://schemas.microsoft.com/office/drawing/2014/main" id="{CFEAE074-77C3-103A-4CC5-0D230D528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058" y="2180845"/>
            <a:ext cx="7568526" cy="3200223"/>
          </a:xfrm>
          <a:prstGeom prst="rect">
            <a:avLst/>
          </a:prstGeom>
        </p:spPr>
      </p:pic>
    </p:spTree>
    <p:extLst>
      <p:ext uri="{BB962C8B-B14F-4D97-AF65-F5344CB8AC3E}">
        <p14:creationId xmlns:p14="http://schemas.microsoft.com/office/powerpoint/2010/main" val="2201315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D55C0-B5B8-7C2C-AF57-31FABE2A46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61CD12-373C-1F9A-635B-2D442966DEE4}"/>
              </a:ext>
            </a:extLst>
          </p:cNvPr>
          <p:cNvSpPr>
            <a:spLocks noGrp="1"/>
          </p:cNvSpPr>
          <p:nvPr>
            <p:ph type="title"/>
          </p:nvPr>
        </p:nvSpPr>
        <p:spPr>
          <a:xfrm>
            <a:off x="201882" y="424502"/>
            <a:ext cx="9559636" cy="1325563"/>
          </a:xfrm>
        </p:spPr>
        <p:txBody>
          <a:bodyPr/>
          <a:lstStyle/>
          <a:p>
            <a:r>
              <a:rPr lang="en-US" dirty="0"/>
              <a:t>SIDELINE MANAGEMENT AND CONTROL</a:t>
            </a:r>
          </a:p>
        </p:txBody>
      </p:sp>
      <p:sp>
        <p:nvSpPr>
          <p:cNvPr id="6" name="Content Placeholder 5">
            <a:extLst>
              <a:ext uri="{FF2B5EF4-FFF2-40B4-BE49-F238E27FC236}">
                <a16:creationId xmlns:a16="http://schemas.microsoft.com/office/drawing/2014/main" id="{CE9475AB-149C-26BF-A759-E01FDF46C2DD}"/>
              </a:ext>
            </a:extLst>
          </p:cNvPr>
          <p:cNvSpPr>
            <a:spLocks noGrp="1"/>
          </p:cNvSpPr>
          <p:nvPr>
            <p:ph idx="1"/>
          </p:nvPr>
        </p:nvSpPr>
        <p:spPr>
          <a:xfrm>
            <a:off x="6852359" y="2037459"/>
            <a:ext cx="5027583" cy="3281548"/>
          </a:xfrm>
        </p:spPr>
        <p:txBody>
          <a:bodyPr>
            <a:normAutofit/>
          </a:bodyPr>
          <a:lstStyle/>
          <a:p>
            <a:r>
              <a:rPr lang="en-US" dirty="0">
                <a:solidFill>
                  <a:schemeClr val="tx1"/>
                </a:solidFill>
              </a:rPr>
              <a:t>Sideline management and control promotes good sportsmanship and professionalism across all levels of play, and also prevents unnecessary delays and confrontations that can impact game flow and fairness.</a:t>
            </a:r>
          </a:p>
        </p:txBody>
      </p:sp>
      <p:pic>
        <p:nvPicPr>
          <p:cNvPr id="3" name="Picture 2" descr="A football players playing a game&#10;&#10;Description automatically generated">
            <a:extLst>
              <a:ext uri="{FF2B5EF4-FFF2-40B4-BE49-F238E27FC236}">
                <a16:creationId xmlns:a16="http://schemas.microsoft.com/office/drawing/2014/main" id="{42E27565-1E4E-F3BF-B7C6-C908C4E71D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92" y="1750065"/>
            <a:ext cx="6246057" cy="3856336"/>
          </a:xfrm>
          <a:prstGeom prst="rect">
            <a:avLst/>
          </a:prstGeom>
        </p:spPr>
      </p:pic>
    </p:spTree>
    <p:extLst>
      <p:ext uri="{BB962C8B-B14F-4D97-AF65-F5344CB8AC3E}">
        <p14:creationId xmlns:p14="http://schemas.microsoft.com/office/powerpoint/2010/main" val="2905666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170AD-5BEA-A397-1CC3-CBC05FFCD727}"/>
              </a:ext>
            </a:extLst>
          </p:cNvPr>
          <p:cNvSpPr>
            <a:spLocks noGrp="1"/>
          </p:cNvSpPr>
          <p:nvPr>
            <p:ph type="title"/>
          </p:nvPr>
        </p:nvSpPr>
        <p:spPr>
          <a:xfrm>
            <a:off x="838200" y="656800"/>
            <a:ext cx="7434532" cy="1325563"/>
          </a:xfrm>
        </p:spPr>
        <p:txBody>
          <a:bodyPr>
            <a:normAutofit fontScale="90000"/>
          </a:bodyPr>
          <a:lstStyle/>
          <a:p>
            <a:r>
              <a:rPr lang="en-US" dirty="0"/>
              <a:t>IDENTIFICATION OF NFHS AUTHENTICATING MARK ON GAME BALLS</a:t>
            </a:r>
          </a:p>
        </p:txBody>
      </p:sp>
      <p:sp>
        <p:nvSpPr>
          <p:cNvPr id="6" name="Content Placeholder 5">
            <a:extLst>
              <a:ext uri="{FF2B5EF4-FFF2-40B4-BE49-F238E27FC236}">
                <a16:creationId xmlns:a16="http://schemas.microsoft.com/office/drawing/2014/main" id="{CEF3DA3E-46BD-DEE2-542F-5BE65DF8A379}"/>
              </a:ext>
            </a:extLst>
          </p:cNvPr>
          <p:cNvSpPr>
            <a:spLocks noGrp="1"/>
          </p:cNvSpPr>
          <p:nvPr>
            <p:ph idx="1"/>
          </p:nvPr>
        </p:nvSpPr>
        <p:spPr>
          <a:xfrm>
            <a:off x="838200" y="2141537"/>
            <a:ext cx="5257800" cy="4351338"/>
          </a:xfrm>
        </p:spPr>
        <p:txBody>
          <a:bodyPr/>
          <a:lstStyle/>
          <a:p>
            <a:r>
              <a:rPr lang="en-US" dirty="0">
                <a:solidFill>
                  <a:schemeClr val="tx1"/>
                </a:solidFill>
              </a:rPr>
              <a:t>The NFHS Authenticating Mark ensures easy identification of inflated and non-inflated balls used in interscholastic competition for which the NFHS writes playing rules. All such balls are required to display the NFHS Authenticating Mark.</a:t>
            </a:r>
          </a:p>
        </p:txBody>
      </p:sp>
      <p:pic>
        <p:nvPicPr>
          <p:cNvPr id="4" name="Picture 3">
            <a:extLst>
              <a:ext uri="{FF2B5EF4-FFF2-40B4-BE49-F238E27FC236}">
                <a16:creationId xmlns:a16="http://schemas.microsoft.com/office/drawing/2014/main" id="{9BDE9D13-922A-BB3A-755B-9FC7704C573B}"/>
              </a:ext>
            </a:extLst>
          </p:cNvPr>
          <p:cNvPicPr>
            <a:picLocks noChangeAspect="1"/>
          </p:cNvPicPr>
          <p:nvPr/>
        </p:nvPicPr>
        <p:blipFill>
          <a:blip r:embed="rId3"/>
          <a:stretch>
            <a:fillRect/>
          </a:stretch>
        </p:blipFill>
        <p:spPr>
          <a:xfrm>
            <a:off x="7235856" y="2451267"/>
            <a:ext cx="4186989" cy="1111878"/>
          </a:xfrm>
          <a:prstGeom prst="rect">
            <a:avLst/>
          </a:prstGeom>
        </p:spPr>
      </p:pic>
      <p:pic>
        <p:nvPicPr>
          <p:cNvPr id="7" name="Picture 6">
            <a:extLst>
              <a:ext uri="{FF2B5EF4-FFF2-40B4-BE49-F238E27FC236}">
                <a16:creationId xmlns:a16="http://schemas.microsoft.com/office/drawing/2014/main" id="{46B8F0F3-7C9D-A393-076A-B0C59798C40E}"/>
              </a:ext>
            </a:extLst>
          </p:cNvPr>
          <p:cNvPicPr>
            <a:picLocks noChangeAspect="1"/>
          </p:cNvPicPr>
          <p:nvPr/>
        </p:nvPicPr>
        <p:blipFill>
          <a:blip r:embed="rId4"/>
          <a:stretch>
            <a:fillRect/>
          </a:stretch>
        </p:blipFill>
        <p:spPr>
          <a:xfrm>
            <a:off x="7311427" y="3722319"/>
            <a:ext cx="4035847" cy="984093"/>
          </a:xfrm>
          <a:prstGeom prst="rect">
            <a:avLst/>
          </a:prstGeom>
        </p:spPr>
      </p:pic>
    </p:spTree>
    <p:extLst>
      <p:ext uri="{BB962C8B-B14F-4D97-AF65-F5344CB8AC3E}">
        <p14:creationId xmlns:p14="http://schemas.microsoft.com/office/powerpoint/2010/main" val="1174421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1518C-E0E8-ABFD-8174-11F47D5C63F8}"/>
              </a:ext>
            </a:extLst>
          </p:cNvPr>
          <p:cNvSpPr>
            <a:spLocks noGrp="1"/>
          </p:cNvSpPr>
          <p:nvPr>
            <p:ph type="title"/>
          </p:nvPr>
        </p:nvSpPr>
        <p:spPr>
          <a:xfrm>
            <a:off x="838200" y="365125"/>
            <a:ext cx="8491151" cy="1325563"/>
          </a:xfrm>
        </p:spPr>
        <p:txBody>
          <a:bodyPr/>
          <a:lstStyle/>
          <a:p>
            <a:r>
              <a:rPr lang="en-US" dirty="0"/>
              <a:t>NFHS Authenticating Mark Update</a:t>
            </a:r>
          </a:p>
        </p:txBody>
      </p:sp>
      <p:sp>
        <p:nvSpPr>
          <p:cNvPr id="3" name="Content Placeholder 2">
            <a:extLst>
              <a:ext uri="{FF2B5EF4-FFF2-40B4-BE49-F238E27FC236}">
                <a16:creationId xmlns:a16="http://schemas.microsoft.com/office/drawing/2014/main" id="{5337A712-7305-0913-E8C4-68E4FF885A43}"/>
              </a:ext>
            </a:extLst>
          </p:cNvPr>
          <p:cNvSpPr>
            <a:spLocks noGrp="1"/>
          </p:cNvSpPr>
          <p:nvPr>
            <p:ph idx="1"/>
          </p:nvPr>
        </p:nvSpPr>
        <p:spPr>
          <a:xfrm>
            <a:off x="3905249" y="1825625"/>
            <a:ext cx="7920619" cy="4324274"/>
          </a:xfrm>
        </p:spPr>
        <p:txBody>
          <a:bodyPr>
            <a:normAutofit fontScale="62500" lnSpcReduction="20000"/>
          </a:bodyPr>
          <a:lstStyle/>
          <a:p>
            <a:pPr marL="0" indent="0">
              <a:buNone/>
            </a:pPr>
            <a:r>
              <a:rPr lang="en-US" b="1" dirty="0">
                <a:solidFill>
                  <a:schemeClr val="tx1"/>
                </a:solidFill>
              </a:rPr>
              <a:t>Specifications</a:t>
            </a:r>
          </a:p>
          <a:p>
            <a:pPr>
              <a:spcBef>
                <a:spcPts val="600"/>
              </a:spcBef>
            </a:pPr>
            <a:r>
              <a:rPr lang="en-US" sz="2600" dirty="0">
                <a:solidFill>
                  <a:schemeClr val="tx1"/>
                </a:solidFill>
              </a:rPr>
              <a:t>Do not use the NFHS Authenticating Mark without prior written approval from the NFHS</a:t>
            </a:r>
          </a:p>
          <a:p>
            <a:pPr>
              <a:spcBef>
                <a:spcPts val="600"/>
              </a:spcBef>
            </a:pPr>
            <a:r>
              <a:rPr lang="en-US" sz="2600" dirty="0">
                <a:solidFill>
                  <a:schemeClr val="tx1"/>
                </a:solidFill>
              </a:rPr>
              <a:t>This mark is for use of licensees only.</a:t>
            </a:r>
          </a:p>
          <a:p>
            <a:pPr>
              <a:spcBef>
                <a:spcPts val="0"/>
              </a:spcBef>
            </a:pPr>
            <a:endParaRPr lang="en-US" sz="600" dirty="0">
              <a:solidFill>
                <a:schemeClr val="tx1"/>
              </a:solidFill>
            </a:endParaRPr>
          </a:p>
          <a:p>
            <a:pPr marL="0" indent="0">
              <a:buNone/>
            </a:pPr>
            <a:r>
              <a:rPr lang="en-US" b="1" dirty="0">
                <a:solidFill>
                  <a:schemeClr val="tx1"/>
                </a:solidFill>
              </a:rPr>
              <a:t>Minimum size</a:t>
            </a:r>
          </a:p>
          <a:p>
            <a:pPr lvl="1">
              <a:lnSpc>
                <a:spcPct val="110000"/>
              </a:lnSpc>
            </a:pPr>
            <a:r>
              <a:rPr lang="en-US" sz="2600" b="1" dirty="0">
                <a:solidFill>
                  <a:schemeClr val="tx1"/>
                </a:solidFill>
              </a:rPr>
              <a:t>Inflatable Balls</a:t>
            </a:r>
            <a:r>
              <a:rPr lang="en-US" sz="2600" dirty="0">
                <a:solidFill>
                  <a:schemeClr val="tx1"/>
                </a:solidFill>
              </a:rPr>
              <a:t> - 2 ½“ in length (Basketball, Football, Soccer, Volleyball, and Water Polo)</a:t>
            </a:r>
          </a:p>
          <a:p>
            <a:pPr lvl="1">
              <a:lnSpc>
                <a:spcPct val="110000"/>
              </a:lnSpc>
            </a:pPr>
            <a:r>
              <a:rPr lang="en-US" sz="2600" b="1" dirty="0">
                <a:solidFill>
                  <a:schemeClr val="tx1"/>
                </a:solidFill>
              </a:rPr>
              <a:t>Non-Inflatable Balls</a:t>
            </a:r>
            <a:r>
              <a:rPr lang="en-US" sz="2600" dirty="0">
                <a:solidFill>
                  <a:schemeClr val="tx1"/>
                </a:solidFill>
              </a:rPr>
              <a:t> - 1 ¼" in length (Baseball, Field Hockey, Ice Hockey Puck, Lacrosse, and Softball)</a:t>
            </a:r>
          </a:p>
          <a:p>
            <a:pPr lvl="1">
              <a:lnSpc>
                <a:spcPct val="110000"/>
              </a:lnSpc>
            </a:pPr>
            <a:r>
              <a:rPr lang="en-US" sz="2600" dirty="0">
                <a:solidFill>
                  <a:schemeClr val="tx1"/>
                </a:solidFill>
              </a:rPr>
              <a:t>On a ball or puck, the NFHS mark may be smaller than manufacturer’s logo, but should be placed in proximity to the manufacturer’s name for easy identification. Allow enough space around the mark so it can be easily recognized as distinct and separate.</a:t>
            </a:r>
          </a:p>
          <a:p>
            <a:pPr lvl="1">
              <a:lnSpc>
                <a:spcPct val="110000"/>
              </a:lnSpc>
            </a:pPr>
            <a:r>
              <a:rPr lang="en-US" sz="2600" dirty="0">
                <a:solidFill>
                  <a:schemeClr val="tx1"/>
                </a:solidFill>
              </a:rPr>
              <a:t>Reproduce the mark only from the vector artwork provided on Direct Licensing Hub. Do not copy, scan art electronically or use as a template to redraw the symbol. </a:t>
            </a:r>
          </a:p>
          <a:p>
            <a:pPr lvl="1">
              <a:spcBef>
                <a:spcPts val="0"/>
              </a:spcBef>
            </a:pPr>
            <a:endParaRPr lang="en-US" sz="1300" dirty="0">
              <a:solidFill>
                <a:schemeClr val="tx1"/>
              </a:solidFill>
            </a:endParaRPr>
          </a:p>
          <a:p>
            <a:pPr marL="0" indent="0">
              <a:spcBef>
                <a:spcPts val="600"/>
              </a:spcBef>
              <a:buNone/>
            </a:pPr>
            <a:r>
              <a:rPr lang="en-US" sz="2600" b="1" dirty="0">
                <a:solidFill>
                  <a:schemeClr val="tx1"/>
                </a:solidFill>
              </a:rPr>
              <a:t>Note: </a:t>
            </a:r>
            <a:r>
              <a:rPr lang="en-US" sz="2600" dirty="0">
                <a:solidFill>
                  <a:schemeClr val="tx1"/>
                </a:solidFill>
              </a:rPr>
              <a:t>If sizing or specifications do not work well in your particular design situation, contactK12 Licensing.</a:t>
            </a:r>
          </a:p>
        </p:txBody>
      </p:sp>
      <p:pic>
        <p:nvPicPr>
          <p:cNvPr id="14" name="Picture 13">
            <a:extLst>
              <a:ext uri="{FF2B5EF4-FFF2-40B4-BE49-F238E27FC236}">
                <a16:creationId xmlns:a16="http://schemas.microsoft.com/office/drawing/2014/main" id="{7561FFCA-A6C1-1DA5-E9C8-C58FA43EAF4B}"/>
              </a:ext>
            </a:extLst>
          </p:cNvPr>
          <p:cNvPicPr>
            <a:picLocks noChangeAspect="1"/>
          </p:cNvPicPr>
          <p:nvPr/>
        </p:nvPicPr>
        <p:blipFill>
          <a:blip r:embed="rId3"/>
          <a:stretch>
            <a:fillRect/>
          </a:stretch>
        </p:blipFill>
        <p:spPr>
          <a:xfrm>
            <a:off x="1319756" y="3668523"/>
            <a:ext cx="1744194" cy="609255"/>
          </a:xfrm>
          <a:prstGeom prst="rect">
            <a:avLst/>
          </a:prstGeom>
        </p:spPr>
      </p:pic>
      <p:pic>
        <p:nvPicPr>
          <p:cNvPr id="15" name="Picture 14">
            <a:extLst>
              <a:ext uri="{FF2B5EF4-FFF2-40B4-BE49-F238E27FC236}">
                <a16:creationId xmlns:a16="http://schemas.microsoft.com/office/drawing/2014/main" id="{F3680235-9543-BB3C-F0FD-DC1153ED1E97}"/>
              </a:ext>
            </a:extLst>
          </p:cNvPr>
          <p:cNvPicPr>
            <a:picLocks noChangeAspect="1"/>
          </p:cNvPicPr>
          <p:nvPr/>
        </p:nvPicPr>
        <p:blipFill rotWithShape="1">
          <a:blip r:embed="rId4"/>
          <a:srcRect l="5187" t="6030" r="5430" b="12749"/>
          <a:stretch/>
        </p:blipFill>
        <p:spPr>
          <a:xfrm>
            <a:off x="1060745" y="2499624"/>
            <a:ext cx="1514480" cy="516072"/>
          </a:xfrm>
          <a:prstGeom prst="rect">
            <a:avLst/>
          </a:prstGeom>
        </p:spPr>
      </p:pic>
      <p:cxnSp>
        <p:nvCxnSpPr>
          <p:cNvPr id="21" name="Straight Connector 20">
            <a:extLst>
              <a:ext uri="{FF2B5EF4-FFF2-40B4-BE49-F238E27FC236}">
                <a16:creationId xmlns:a16="http://schemas.microsoft.com/office/drawing/2014/main" id="{8C1D9650-9846-C66A-045E-43CA2D490875}"/>
              </a:ext>
            </a:extLst>
          </p:cNvPr>
          <p:cNvCxnSpPr>
            <a:cxnSpLocks/>
          </p:cNvCxnSpPr>
          <p:nvPr/>
        </p:nvCxnSpPr>
        <p:spPr>
          <a:xfrm>
            <a:off x="872778" y="3376917"/>
            <a:ext cx="27674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Picture 22" descr="A circular black and white logo&#10;&#10;Description automatically generated">
            <a:extLst>
              <a:ext uri="{FF2B5EF4-FFF2-40B4-BE49-F238E27FC236}">
                <a16:creationId xmlns:a16="http://schemas.microsoft.com/office/drawing/2014/main" id="{ADCCFA1B-F228-8E1E-E47E-A225C5A23F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1425" y="2405797"/>
            <a:ext cx="730047" cy="703726"/>
          </a:xfrm>
          <a:prstGeom prst="rect">
            <a:avLst/>
          </a:prstGeom>
        </p:spPr>
      </p:pic>
      <p:sp>
        <p:nvSpPr>
          <p:cNvPr id="24" name="TextBox 23">
            <a:extLst>
              <a:ext uri="{FF2B5EF4-FFF2-40B4-BE49-F238E27FC236}">
                <a16:creationId xmlns:a16="http://schemas.microsoft.com/office/drawing/2014/main" id="{B25889C9-2644-3162-F46C-DC90956CE4CE}"/>
              </a:ext>
            </a:extLst>
          </p:cNvPr>
          <p:cNvSpPr txBox="1"/>
          <p:nvPr/>
        </p:nvSpPr>
        <p:spPr>
          <a:xfrm>
            <a:off x="869719" y="3403297"/>
            <a:ext cx="17441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Current Logo</a:t>
            </a:r>
          </a:p>
        </p:txBody>
      </p:sp>
      <p:sp>
        <p:nvSpPr>
          <p:cNvPr id="25" name="TextBox 24">
            <a:extLst>
              <a:ext uri="{FF2B5EF4-FFF2-40B4-BE49-F238E27FC236}">
                <a16:creationId xmlns:a16="http://schemas.microsoft.com/office/drawing/2014/main" id="{B1FBE978-5D24-F68C-EBE7-374BFF0BD955}"/>
              </a:ext>
            </a:extLst>
          </p:cNvPr>
          <p:cNvSpPr txBox="1"/>
          <p:nvPr/>
        </p:nvSpPr>
        <p:spPr>
          <a:xfrm>
            <a:off x="864895" y="3129995"/>
            <a:ext cx="17441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Old Logos</a:t>
            </a:r>
          </a:p>
        </p:txBody>
      </p:sp>
    </p:spTree>
    <p:extLst>
      <p:ext uri="{BB962C8B-B14F-4D97-AF65-F5344CB8AC3E}">
        <p14:creationId xmlns:p14="http://schemas.microsoft.com/office/powerpoint/2010/main" val="223036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F24F5-6309-F59E-4C5E-A87FDC2C8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9AFF8E-ACBD-E49F-06F6-87FAA415E080}"/>
              </a:ext>
            </a:extLst>
          </p:cNvPr>
          <p:cNvSpPr>
            <a:spLocks noGrp="1"/>
          </p:cNvSpPr>
          <p:nvPr>
            <p:ph type="title"/>
          </p:nvPr>
        </p:nvSpPr>
        <p:spPr/>
        <p:txBody>
          <a:bodyPr/>
          <a:lstStyle/>
          <a:p>
            <a:r>
              <a:rPr lang="en-US" dirty="0"/>
              <a:t>PLAY CARDS</a:t>
            </a:r>
            <a:br>
              <a:rPr lang="en-US" dirty="0"/>
            </a:br>
            <a:r>
              <a:rPr lang="en-US" dirty="0"/>
              <a:t>RULE 1-5-3c</a:t>
            </a:r>
            <a:r>
              <a:rPr lang="en-US" cap="none" dirty="0"/>
              <a:t>(9)</a:t>
            </a:r>
            <a:endParaRPr lang="en-US" dirty="0"/>
          </a:p>
        </p:txBody>
      </p:sp>
      <p:sp>
        <p:nvSpPr>
          <p:cNvPr id="5" name="Content Placeholder 4">
            <a:extLst>
              <a:ext uri="{FF2B5EF4-FFF2-40B4-BE49-F238E27FC236}">
                <a16:creationId xmlns:a16="http://schemas.microsoft.com/office/drawing/2014/main" id="{193E3D5A-B0BB-3547-263C-763008B0BEEF}"/>
              </a:ext>
            </a:extLst>
          </p:cNvPr>
          <p:cNvSpPr>
            <a:spLocks noGrp="1"/>
          </p:cNvSpPr>
          <p:nvPr>
            <p:ph idx="1"/>
          </p:nvPr>
        </p:nvSpPr>
        <p:spPr>
          <a:xfrm>
            <a:off x="838200" y="1825625"/>
            <a:ext cx="5096774" cy="4351338"/>
          </a:xfrm>
        </p:spPr>
        <p:txBody>
          <a:bodyPr/>
          <a:lstStyle/>
          <a:p>
            <a:r>
              <a:rPr lang="en-US" dirty="0">
                <a:solidFill>
                  <a:schemeClr val="tx1"/>
                </a:solidFill>
              </a:rPr>
              <a:t>“Illegal equipment shall always include but is not limited to: </a:t>
            </a:r>
          </a:p>
          <a:p>
            <a:pPr marL="0" indent="0">
              <a:buNone/>
            </a:pPr>
            <a:r>
              <a:rPr lang="en-US" dirty="0">
                <a:solidFill>
                  <a:schemeClr val="tx1"/>
                </a:solidFill>
              </a:rPr>
              <a:t>	9. Play cards not worn on 	the wrist, arm or belt.”</a:t>
            </a:r>
          </a:p>
        </p:txBody>
      </p:sp>
      <p:pic>
        <p:nvPicPr>
          <p:cNvPr id="8" name="Picture 7">
            <a:extLst>
              <a:ext uri="{FF2B5EF4-FFF2-40B4-BE49-F238E27FC236}">
                <a16:creationId xmlns:a16="http://schemas.microsoft.com/office/drawing/2014/main" id="{87ECC95D-1088-13B0-A19E-D044C8672270}"/>
              </a:ext>
            </a:extLst>
          </p:cNvPr>
          <p:cNvPicPr>
            <a:picLocks noChangeAspect="1"/>
          </p:cNvPicPr>
          <p:nvPr/>
        </p:nvPicPr>
        <p:blipFill>
          <a:blip r:embed="rId3"/>
          <a:stretch>
            <a:fillRect/>
          </a:stretch>
        </p:blipFill>
        <p:spPr>
          <a:xfrm>
            <a:off x="6709518" y="1611394"/>
            <a:ext cx="4350367" cy="4430632"/>
          </a:xfrm>
          <a:prstGeom prst="rect">
            <a:avLst/>
          </a:prstGeom>
        </p:spPr>
      </p:pic>
    </p:spTree>
    <p:extLst>
      <p:ext uri="{BB962C8B-B14F-4D97-AF65-F5344CB8AC3E}">
        <p14:creationId xmlns:p14="http://schemas.microsoft.com/office/powerpoint/2010/main" val="25790513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11CEC-35CA-92FC-A7DD-5F0A59308AE5}"/>
              </a:ext>
            </a:extLst>
          </p:cNvPr>
          <p:cNvSpPr>
            <a:spLocks noGrp="1"/>
          </p:cNvSpPr>
          <p:nvPr>
            <p:ph type="title"/>
          </p:nvPr>
        </p:nvSpPr>
        <p:spPr/>
        <p:txBody>
          <a:bodyPr/>
          <a:lstStyle/>
          <a:p>
            <a:r>
              <a:rPr lang="en-US" dirty="0"/>
              <a:t>Football</a:t>
            </a:r>
          </a:p>
        </p:txBody>
      </p:sp>
      <p:grpSp>
        <p:nvGrpSpPr>
          <p:cNvPr id="56" name="Group 55">
            <a:extLst>
              <a:ext uri="{FF2B5EF4-FFF2-40B4-BE49-F238E27FC236}">
                <a16:creationId xmlns:a16="http://schemas.microsoft.com/office/drawing/2014/main" id="{616590ED-3A75-BFC6-0090-E5C783964B46}"/>
              </a:ext>
            </a:extLst>
          </p:cNvPr>
          <p:cNvGrpSpPr/>
          <p:nvPr/>
        </p:nvGrpSpPr>
        <p:grpSpPr>
          <a:xfrm>
            <a:off x="972015" y="1988288"/>
            <a:ext cx="10354346" cy="3492266"/>
            <a:chOff x="1074043" y="2399280"/>
            <a:chExt cx="13934430" cy="4699743"/>
          </a:xfrm>
        </p:grpSpPr>
        <p:pic>
          <p:nvPicPr>
            <p:cNvPr id="57" name="object 2">
              <a:extLst>
                <a:ext uri="{FF2B5EF4-FFF2-40B4-BE49-F238E27FC236}">
                  <a16:creationId xmlns:a16="http://schemas.microsoft.com/office/drawing/2014/main" id="{240DD228-C871-C17A-CE51-6A24AB862001}"/>
                </a:ext>
              </a:extLst>
            </p:cNvPr>
            <p:cNvPicPr/>
            <p:nvPr/>
          </p:nvPicPr>
          <p:blipFill>
            <a:blip r:embed="rId3" cstate="print"/>
            <a:stretch>
              <a:fillRect/>
            </a:stretch>
          </p:blipFill>
          <p:spPr>
            <a:xfrm>
              <a:off x="1074043" y="3062713"/>
              <a:ext cx="6261099" cy="3898900"/>
            </a:xfrm>
            <a:prstGeom prst="rect">
              <a:avLst/>
            </a:prstGeom>
          </p:spPr>
        </p:pic>
        <p:grpSp>
          <p:nvGrpSpPr>
            <p:cNvPr id="58" name="object 3">
              <a:extLst>
                <a:ext uri="{FF2B5EF4-FFF2-40B4-BE49-F238E27FC236}">
                  <a16:creationId xmlns:a16="http://schemas.microsoft.com/office/drawing/2014/main" id="{41A6B2BE-D671-265C-43B6-795407794BC3}"/>
                </a:ext>
              </a:extLst>
            </p:cNvPr>
            <p:cNvGrpSpPr/>
            <p:nvPr/>
          </p:nvGrpSpPr>
          <p:grpSpPr>
            <a:xfrm>
              <a:off x="8747378" y="3062719"/>
              <a:ext cx="6261095" cy="3928148"/>
              <a:chOff x="8747378" y="3062719"/>
              <a:chExt cx="6261095" cy="3928148"/>
            </a:xfrm>
          </p:grpSpPr>
          <p:pic>
            <p:nvPicPr>
              <p:cNvPr id="79" name="object 4">
                <a:extLst>
                  <a:ext uri="{FF2B5EF4-FFF2-40B4-BE49-F238E27FC236}">
                    <a16:creationId xmlns:a16="http://schemas.microsoft.com/office/drawing/2014/main" id="{354DAAF1-65A0-F656-3670-966AD918E94D}"/>
                  </a:ext>
                </a:extLst>
              </p:cNvPr>
              <p:cNvPicPr/>
              <p:nvPr/>
            </p:nvPicPr>
            <p:blipFill>
              <a:blip r:embed="rId3" cstate="print"/>
              <a:stretch>
                <a:fillRect/>
              </a:stretch>
            </p:blipFill>
            <p:spPr>
              <a:xfrm>
                <a:off x="8747378" y="3062719"/>
                <a:ext cx="6261095" cy="3898891"/>
              </a:xfrm>
              <a:prstGeom prst="rect">
                <a:avLst/>
              </a:prstGeom>
            </p:spPr>
          </p:pic>
          <p:sp>
            <p:nvSpPr>
              <p:cNvPr id="80" name="object 5">
                <a:extLst>
                  <a:ext uri="{FF2B5EF4-FFF2-40B4-BE49-F238E27FC236}">
                    <a16:creationId xmlns:a16="http://schemas.microsoft.com/office/drawing/2014/main" id="{54190FA8-F1A1-E2C3-5059-1370208A54C2}"/>
                  </a:ext>
                </a:extLst>
              </p:cNvPr>
              <p:cNvSpPr/>
              <p:nvPr/>
            </p:nvSpPr>
            <p:spPr>
              <a:xfrm>
                <a:off x="8842942" y="5232689"/>
                <a:ext cx="5798184" cy="1691004"/>
              </a:xfrm>
              <a:custGeom>
                <a:avLst/>
                <a:gdLst/>
                <a:ahLst/>
                <a:cxnLst/>
                <a:rect l="l" t="t" r="r" b="b"/>
                <a:pathLst>
                  <a:path w="5798184" h="1691004">
                    <a:moveTo>
                      <a:pt x="5797943" y="0"/>
                    </a:moveTo>
                    <a:lnTo>
                      <a:pt x="5797943" y="1690763"/>
                    </a:lnTo>
                    <a:lnTo>
                      <a:pt x="0" y="1690763"/>
                    </a:lnTo>
                    <a:lnTo>
                      <a:pt x="0" y="0"/>
                    </a:lnTo>
                  </a:path>
                </a:pathLst>
              </a:custGeom>
              <a:ln w="7404">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1" name="object 6">
                <a:extLst>
                  <a:ext uri="{FF2B5EF4-FFF2-40B4-BE49-F238E27FC236}">
                    <a16:creationId xmlns:a16="http://schemas.microsoft.com/office/drawing/2014/main" id="{1614E8FA-E7FD-6514-8B66-61BB467B49E9}"/>
                  </a:ext>
                </a:extLst>
              </p:cNvPr>
              <p:cNvSpPr/>
              <p:nvPr/>
            </p:nvSpPr>
            <p:spPr>
              <a:xfrm>
                <a:off x="11323299" y="6856882"/>
                <a:ext cx="887548" cy="133985"/>
              </a:xfrm>
              <a:custGeom>
                <a:avLst/>
                <a:gdLst/>
                <a:ahLst/>
                <a:cxnLst/>
                <a:rect l="l" t="t" r="r" b="b"/>
                <a:pathLst>
                  <a:path w="575945" h="133984">
                    <a:moveTo>
                      <a:pt x="575424" y="0"/>
                    </a:moveTo>
                    <a:lnTo>
                      <a:pt x="0" y="0"/>
                    </a:lnTo>
                    <a:lnTo>
                      <a:pt x="0" y="133438"/>
                    </a:lnTo>
                    <a:lnTo>
                      <a:pt x="575424" y="133438"/>
                    </a:lnTo>
                    <a:lnTo>
                      <a:pt x="57542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59" name="object 7">
              <a:extLst>
                <a:ext uri="{FF2B5EF4-FFF2-40B4-BE49-F238E27FC236}">
                  <a16:creationId xmlns:a16="http://schemas.microsoft.com/office/drawing/2014/main" id="{1D05DCC1-C284-B1E5-39FA-0C27AA1A59AE}"/>
                </a:ext>
              </a:extLst>
            </p:cNvPr>
            <p:cNvSpPr txBox="1"/>
            <p:nvPr/>
          </p:nvSpPr>
          <p:spPr>
            <a:xfrm>
              <a:off x="11424973" y="6786467"/>
              <a:ext cx="1173859" cy="312370"/>
            </a:xfrm>
            <a:prstGeom prst="rect">
              <a:avLst/>
            </a:prstGeom>
          </p:spPr>
          <p:txBody>
            <a:bodyPr vert="horz" wrap="square" lIns="0" tIns="16510" rIns="0" bIns="0" rtlCol="0">
              <a:spAutoFit/>
            </a:bodyPr>
            <a:lstStyle/>
            <a:p>
              <a:pPr marL="12700" marR="0" lvl="0" indent="0" algn="l" defTabSz="914400" rtl="0" eaLnBrk="1" fontAlgn="auto" latinLnBrk="0" hangingPunct="1">
                <a:lnSpc>
                  <a:spcPct val="100000"/>
                </a:lnSpc>
                <a:spcBef>
                  <a:spcPts val="130"/>
                </a:spcBef>
                <a:spcAft>
                  <a:spcPts val="0"/>
                </a:spcAft>
                <a:buClrTx/>
                <a:buSzTx/>
                <a:buFontTx/>
                <a:buNone/>
                <a:tabLst/>
                <a:defRPr/>
              </a:pPr>
              <a:r>
                <a:rPr kumimoji="0" sz="1400" b="0" i="0" u="none" strike="noStrike" kern="1200" cap="none" spc="-35" normalizeH="0" baseline="0" noProof="0" dirty="0">
                  <a:ln>
                    <a:noFill/>
                  </a:ln>
                  <a:solidFill>
                    <a:srgbClr val="231F20"/>
                  </a:solidFill>
                  <a:effectLst/>
                  <a:uLnTx/>
                  <a:uFillTx/>
                  <a:latin typeface="Aptos" panose="02110004020202020204"/>
                  <a:ea typeface="+mn-ea"/>
                  <a:cs typeface="Trebuchet MS"/>
                </a:rPr>
                <a:t>10.875”</a:t>
              </a:r>
              <a:endParaRPr kumimoji="0" sz="1400" b="0" i="0" u="none" strike="noStrike" kern="1200" cap="none" spc="0" normalizeH="0" baseline="0" noProof="0" dirty="0">
                <a:ln>
                  <a:noFill/>
                </a:ln>
                <a:solidFill>
                  <a:prstClr val="black"/>
                </a:solidFill>
                <a:effectLst/>
                <a:uLnTx/>
                <a:uFillTx/>
                <a:latin typeface="Aptos" panose="02110004020202020204"/>
                <a:ea typeface="+mn-ea"/>
                <a:cs typeface="Trebuchet MS"/>
              </a:endParaRPr>
            </a:p>
          </p:txBody>
        </p:sp>
        <p:grpSp>
          <p:nvGrpSpPr>
            <p:cNvPr id="60" name="object 8">
              <a:extLst>
                <a:ext uri="{FF2B5EF4-FFF2-40B4-BE49-F238E27FC236}">
                  <a16:creationId xmlns:a16="http://schemas.microsoft.com/office/drawing/2014/main" id="{5A3DBE14-2D67-1650-63D8-00B9494893DD}"/>
                </a:ext>
              </a:extLst>
            </p:cNvPr>
            <p:cNvGrpSpPr/>
            <p:nvPr/>
          </p:nvGrpSpPr>
          <p:grpSpPr>
            <a:xfrm>
              <a:off x="11004994" y="5092737"/>
              <a:ext cx="1542288" cy="614836"/>
              <a:chOff x="11004994" y="5092737"/>
              <a:chExt cx="1542288" cy="614836"/>
            </a:xfrm>
          </p:grpSpPr>
          <p:sp>
            <p:nvSpPr>
              <p:cNvPr id="75" name="object 9">
                <a:extLst>
                  <a:ext uri="{FF2B5EF4-FFF2-40B4-BE49-F238E27FC236}">
                    <a16:creationId xmlns:a16="http://schemas.microsoft.com/office/drawing/2014/main" id="{2B4F991B-5759-45E2-EB08-BF1085731CC5}"/>
                  </a:ext>
                </a:extLst>
              </p:cNvPr>
              <p:cNvSpPr/>
              <p:nvPr/>
            </p:nvSpPr>
            <p:spPr>
              <a:xfrm>
                <a:off x="11004994" y="5604068"/>
                <a:ext cx="586740" cy="103505"/>
              </a:xfrm>
              <a:custGeom>
                <a:avLst/>
                <a:gdLst/>
                <a:ahLst/>
                <a:cxnLst/>
                <a:rect l="l" t="t" r="r" b="b"/>
                <a:pathLst>
                  <a:path w="586740" h="103504">
                    <a:moveTo>
                      <a:pt x="586117" y="102920"/>
                    </a:moveTo>
                    <a:lnTo>
                      <a:pt x="0" y="102920"/>
                    </a:lnTo>
                    <a:lnTo>
                      <a:pt x="0" y="0"/>
                    </a:lnTo>
                  </a:path>
                </a:pathLst>
              </a:custGeom>
              <a:ln w="12699">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6" name="object 10">
                <a:extLst>
                  <a:ext uri="{FF2B5EF4-FFF2-40B4-BE49-F238E27FC236}">
                    <a16:creationId xmlns:a16="http://schemas.microsoft.com/office/drawing/2014/main" id="{8137E21E-73D1-A9A5-40C0-82E2E0BBF8D8}"/>
                  </a:ext>
                </a:extLst>
              </p:cNvPr>
              <p:cNvSpPr/>
              <p:nvPr/>
            </p:nvSpPr>
            <p:spPr>
              <a:xfrm>
                <a:off x="11960541" y="5604066"/>
                <a:ext cx="586741" cy="103505"/>
              </a:xfrm>
              <a:custGeom>
                <a:avLst/>
                <a:gdLst/>
                <a:ahLst/>
                <a:cxnLst/>
                <a:rect l="l" t="t" r="r" b="b"/>
                <a:pathLst>
                  <a:path w="610234" h="103504">
                    <a:moveTo>
                      <a:pt x="609904" y="0"/>
                    </a:moveTo>
                    <a:lnTo>
                      <a:pt x="609904" y="102920"/>
                    </a:lnTo>
                    <a:lnTo>
                      <a:pt x="0" y="102920"/>
                    </a:lnTo>
                  </a:path>
                </a:pathLst>
              </a:custGeom>
              <a:ln w="12699">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77" name="object 11">
                <a:extLst>
                  <a:ext uri="{FF2B5EF4-FFF2-40B4-BE49-F238E27FC236}">
                    <a16:creationId xmlns:a16="http://schemas.microsoft.com/office/drawing/2014/main" id="{E2E460C0-DD23-4E21-9C48-DF9C9BC44015}"/>
                  </a:ext>
                </a:extLst>
              </p:cNvPr>
              <p:cNvPicPr/>
              <p:nvPr/>
            </p:nvPicPr>
            <p:blipFill>
              <a:blip r:embed="rId4" cstate="print"/>
              <a:stretch>
                <a:fillRect/>
              </a:stretch>
            </p:blipFill>
            <p:spPr>
              <a:xfrm>
                <a:off x="11057034" y="5207897"/>
                <a:ext cx="266266" cy="252326"/>
              </a:xfrm>
              <a:prstGeom prst="rect">
                <a:avLst/>
              </a:prstGeom>
            </p:spPr>
          </p:pic>
          <p:sp>
            <p:nvSpPr>
              <p:cNvPr id="78" name="object 12">
                <a:extLst>
                  <a:ext uri="{FF2B5EF4-FFF2-40B4-BE49-F238E27FC236}">
                    <a16:creationId xmlns:a16="http://schemas.microsoft.com/office/drawing/2014/main" id="{532B0E97-D011-FD9E-EED1-B41CC72D99A8}"/>
                  </a:ext>
                </a:extLst>
              </p:cNvPr>
              <p:cNvSpPr/>
              <p:nvPr/>
            </p:nvSpPr>
            <p:spPr>
              <a:xfrm>
                <a:off x="11021771" y="5092737"/>
                <a:ext cx="1508760" cy="331470"/>
              </a:xfrm>
              <a:custGeom>
                <a:avLst/>
                <a:gdLst/>
                <a:ahLst/>
                <a:cxnLst/>
                <a:rect l="l" t="t" r="r" b="b"/>
                <a:pathLst>
                  <a:path w="1508759" h="331470">
                    <a:moveTo>
                      <a:pt x="314566" y="0"/>
                    </a:moveTo>
                    <a:lnTo>
                      <a:pt x="0" y="0"/>
                    </a:lnTo>
                    <a:lnTo>
                      <a:pt x="13042" y="44970"/>
                    </a:lnTo>
                    <a:lnTo>
                      <a:pt x="13042" y="219036"/>
                    </a:lnTo>
                    <a:lnTo>
                      <a:pt x="145364" y="110236"/>
                    </a:lnTo>
                    <a:lnTo>
                      <a:pt x="178028" y="150050"/>
                    </a:lnTo>
                    <a:lnTo>
                      <a:pt x="301523" y="48463"/>
                    </a:lnTo>
                    <a:lnTo>
                      <a:pt x="301523" y="44970"/>
                    </a:lnTo>
                    <a:lnTo>
                      <a:pt x="314566" y="0"/>
                    </a:lnTo>
                    <a:close/>
                  </a:path>
                  <a:path w="1508759" h="331470">
                    <a:moveTo>
                      <a:pt x="857846" y="0"/>
                    </a:moveTo>
                    <a:lnTo>
                      <a:pt x="602018" y="0"/>
                    </a:lnTo>
                    <a:lnTo>
                      <a:pt x="602018" y="72872"/>
                    </a:lnTo>
                    <a:lnTo>
                      <a:pt x="628370" y="72872"/>
                    </a:lnTo>
                    <a:lnTo>
                      <a:pt x="628370" y="202399"/>
                    </a:lnTo>
                    <a:lnTo>
                      <a:pt x="469468" y="0"/>
                    </a:lnTo>
                    <a:lnTo>
                      <a:pt x="356984" y="0"/>
                    </a:lnTo>
                    <a:lnTo>
                      <a:pt x="356984" y="72872"/>
                    </a:lnTo>
                    <a:lnTo>
                      <a:pt x="383387" y="72872"/>
                    </a:lnTo>
                    <a:lnTo>
                      <a:pt x="383387" y="258178"/>
                    </a:lnTo>
                    <a:lnTo>
                      <a:pt x="356984" y="258178"/>
                    </a:lnTo>
                    <a:lnTo>
                      <a:pt x="356984" y="331050"/>
                    </a:lnTo>
                    <a:lnTo>
                      <a:pt x="469468" y="331050"/>
                    </a:lnTo>
                    <a:lnTo>
                      <a:pt x="469468" y="128651"/>
                    </a:lnTo>
                    <a:lnTo>
                      <a:pt x="628370" y="331050"/>
                    </a:lnTo>
                    <a:lnTo>
                      <a:pt x="714451" y="331050"/>
                    </a:lnTo>
                    <a:lnTo>
                      <a:pt x="714451" y="201104"/>
                    </a:lnTo>
                    <a:lnTo>
                      <a:pt x="827443" y="201104"/>
                    </a:lnTo>
                    <a:lnTo>
                      <a:pt x="827443" y="128155"/>
                    </a:lnTo>
                    <a:lnTo>
                      <a:pt x="714451" y="128155"/>
                    </a:lnTo>
                    <a:lnTo>
                      <a:pt x="714451" y="72872"/>
                    </a:lnTo>
                    <a:lnTo>
                      <a:pt x="857846" y="72872"/>
                    </a:lnTo>
                    <a:lnTo>
                      <a:pt x="857846" y="0"/>
                    </a:lnTo>
                    <a:close/>
                  </a:path>
                  <a:path w="1508759" h="331470">
                    <a:moveTo>
                      <a:pt x="1209929" y="482"/>
                    </a:moveTo>
                    <a:lnTo>
                      <a:pt x="1081976" y="482"/>
                    </a:lnTo>
                    <a:lnTo>
                      <a:pt x="1081976" y="72872"/>
                    </a:lnTo>
                    <a:lnTo>
                      <a:pt x="1104430" y="72872"/>
                    </a:lnTo>
                    <a:lnTo>
                      <a:pt x="1104430" y="127482"/>
                    </a:lnTo>
                    <a:lnTo>
                      <a:pt x="1003007" y="127482"/>
                    </a:lnTo>
                    <a:lnTo>
                      <a:pt x="1003007" y="72872"/>
                    </a:lnTo>
                    <a:lnTo>
                      <a:pt x="1021803" y="72872"/>
                    </a:lnTo>
                    <a:lnTo>
                      <a:pt x="1021803" y="482"/>
                    </a:lnTo>
                    <a:lnTo>
                      <a:pt x="893838" y="482"/>
                    </a:lnTo>
                    <a:lnTo>
                      <a:pt x="893838" y="72872"/>
                    </a:lnTo>
                    <a:lnTo>
                      <a:pt x="916927" y="72872"/>
                    </a:lnTo>
                    <a:lnTo>
                      <a:pt x="916927" y="127482"/>
                    </a:lnTo>
                    <a:lnTo>
                      <a:pt x="916927" y="194792"/>
                    </a:lnTo>
                    <a:lnTo>
                      <a:pt x="916927" y="258292"/>
                    </a:lnTo>
                    <a:lnTo>
                      <a:pt x="893838" y="258292"/>
                    </a:lnTo>
                    <a:lnTo>
                      <a:pt x="893838" y="330682"/>
                    </a:lnTo>
                    <a:lnTo>
                      <a:pt x="1021803" y="330682"/>
                    </a:lnTo>
                    <a:lnTo>
                      <a:pt x="1021803" y="258292"/>
                    </a:lnTo>
                    <a:lnTo>
                      <a:pt x="1003007" y="258292"/>
                    </a:lnTo>
                    <a:lnTo>
                      <a:pt x="1003007" y="194792"/>
                    </a:lnTo>
                    <a:lnTo>
                      <a:pt x="1104430" y="194792"/>
                    </a:lnTo>
                    <a:lnTo>
                      <a:pt x="1104430" y="258292"/>
                    </a:lnTo>
                    <a:lnTo>
                      <a:pt x="1081976" y="258292"/>
                    </a:lnTo>
                    <a:lnTo>
                      <a:pt x="1081976" y="330682"/>
                    </a:lnTo>
                    <a:lnTo>
                      <a:pt x="1209929" y="330682"/>
                    </a:lnTo>
                    <a:lnTo>
                      <a:pt x="1209929" y="258292"/>
                    </a:lnTo>
                    <a:lnTo>
                      <a:pt x="1190409" y="258292"/>
                    </a:lnTo>
                    <a:lnTo>
                      <a:pt x="1190409" y="194792"/>
                    </a:lnTo>
                    <a:lnTo>
                      <a:pt x="1190409" y="127482"/>
                    </a:lnTo>
                    <a:lnTo>
                      <a:pt x="1190409" y="72872"/>
                    </a:lnTo>
                    <a:lnTo>
                      <a:pt x="1209929" y="72872"/>
                    </a:lnTo>
                    <a:lnTo>
                      <a:pt x="1209929" y="482"/>
                    </a:lnTo>
                    <a:close/>
                  </a:path>
                  <a:path w="1508759" h="331470">
                    <a:moveTo>
                      <a:pt x="1508391" y="205727"/>
                    </a:moveTo>
                    <a:lnTo>
                      <a:pt x="1491703" y="158394"/>
                    </a:lnTo>
                    <a:lnTo>
                      <a:pt x="1440230" y="137642"/>
                    </a:lnTo>
                    <a:lnTo>
                      <a:pt x="1345704" y="113995"/>
                    </a:lnTo>
                    <a:lnTo>
                      <a:pt x="1337195" y="111633"/>
                    </a:lnTo>
                    <a:lnTo>
                      <a:pt x="1335722" y="110236"/>
                    </a:lnTo>
                    <a:lnTo>
                      <a:pt x="1335722" y="72872"/>
                    </a:lnTo>
                    <a:lnTo>
                      <a:pt x="1337691" y="70942"/>
                    </a:lnTo>
                    <a:lnTo>
                      <a:pt x="1412824" y="70942"/>
                    </a:lnTo>
                    <a:lnTo>
                      <a:pt x="1414691" y="72872"/>
                    </a:lnTo>
                    <a:lnTo>
                      <a:pt x="1414691" y="106438"/>
                    </a:lnTo>
                    <a:lnTo>
                      <a:pt x="1503603" y="106438"/>
                    </a:lnTo>
                    <a:lnTo>
                      <a:pt x="1503603" y="64363"/>
                    </a:lnTo>
                    <a:lnTo>
                      <a:pt x="1499679" y="35953"/>
                    </a:lnTo>
                    <a:lnTo>
                      <a:pt x="1487792" y="15862"/>
                    </a:lnTo>
                    <a:lnTo>
                      <a:pt x="1467739" y="3937"/>
                    </a:lnTo>
                    <a:lnTo>
                      <a:pt x="1439341" y="0"/>
                    </a:lnTo>
                    <a:lnTo>
                      <a:pt x="1311173" y="0"/>
                    </a:lnTo>
                    <a:lnTo>
                      <a:pt x="1282763" y="3937"/>
                    </a:lnTo>
                    <a:lnTo>
                      <a:pt x="1262722" y="15862"/>
                    </a:lnTo>
                    <a:lnTo>
                      <a:pt x="1250835" y="35953"/>
                    </a:lnTo>
                    <a:lnTo>
                      <a:pt x="1246911" y="64363"/>
                    </a:lnTo>
                    <a:lnTo>
                      <a:pt x="1246911" y="122008"/>
                    </a:lnTo>
                    <a:lnTo>
                      <a:pt x="1263573" y="169379"/>
                    </a:lnTo>
                    <a:lnTo>
                      <a:pt x="1315008" y="190093"/>
                    </a:lnTo>
                    <a:lnTo>
                      <a:pt x="1417116" y="216103"/>
                    </a:lnTo>
                    <a:lnTo>
                      <a:pt x="1419479" y="217563"/>
                    </a:lnTo>
                    <a:lnTo>
                      <a:pt x="1419479" y="258178"/>
                    </a:lnTo>
                    <a:lnTo>
                      <a:pt x="1417523" y="260108"/>
                    </a:lnTo>
                    <a:lnTo>
                      <a:pt x="1336725" y="260108"/>
                    </a:lnTo>
                    <a:lnTo>
                      <a:pt x="1334858" y="258178"/>
                    </a:lnTo>
                    <a:lnTo>
                      <a:pt x="1334858" y="221297"/>
                    </a:lnTo>
                    <a:lnTo>
                      <a:pt x="1245920" y="221297"/>
                    </a:lnTo>
                    <a:lnTo>
                      <a:pt x="1245920" y="266700"/>
                    </a:lnTo>
                    <a:lnTo>
                      <a:pt x="1249857" y="295109"/>
                    </a:lnTo>
                    <a:lnTo>
                      <a:pt x="1261783" y="315201"/>
                    </a:lnTo>
                    <a:lnTo>
                      <a:pt x="1281836" y="327126"/>
                    </a:lnTo>
                    <a:lnTo>
                      <a:pt x="1310208" y="331063"/>
                    </a:lnTo>
                    <a:lnTo>
                      <a:pt x="1444028" y="331063"/>
                    </a:lnTo>
                    <a:lnTo>
                      <a:pt x="1472450" y="327126"/>
                    </a:lnTo>
                    <a:lnTo>
                      <a:pt x="1492542" y="315201"/>
                    </a:lnTo>
                    <a:lnTo>
                      <a:pt x="1504454" y="295109"/>
                    </a:lnTo>
                    <a:lnTo>
                      <a:pt x="1508391" y="266700"/>
                    </a:lnTo>
                    <a:lnTo>
                      <a:pt x="1508391" y="205727"/>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61" name="object 13">
              <a:extLst>
                <a:ext uri="{FF2B5EF4-FFF2-40B4-BE49-F238E27FC236}">
                  <a16:creationId xmlns:a16="http://schemas.microsoft.com/office/drawing/2014/main" id="{FF921993-A711-B3D5-7747-B7908C040570}"/>
                </a:ext>
              </a:extLst>
            </p:cNvPr>
            <p:cNvSpPr txBox="1"/>
            <p:nvPr/>
          </p:nvSpPr>
          <p:spPr>
            <a:xfrm>
              <a:off x="11662916" y="5624094"/>
              <a:ext cx="345680" cy="184661"/>
            </a:xfrm>
            <a:prstGeom prst="rect">
              <a:avLst/>
            </a:prstGeom>
          </p:spPr>
          <p:txBody>
            <a:bodyPr vert="horz" wrap="square" lIns="0" tIns="13970" rIns="0" bIns="0" rtlCol="0">
              <a:sp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sz="800" b="0" i="0" u="none" strike="noStrike" kern="1200" cap="none" spc="-65" normalizeH="0" baseline="0" noProof="0" dirty="0">
                  <a:ln>
                    <a:noFill/>
                  </a:ln>
                  <a:solidFill>
                    <a:srgbClr val="FFFFFF"/>
                  </a:solidFill>
                  <a:effectLst/>
                  <a:uLnTx/>
                  <a:uFillTx/>
                  <a:latin typeface="Trebuchet MS"/>
                  <a:ea typeface="+mn-ea"/>
                  <a:cs typeface="Trebuchet MS"/>
                </a:rPr>
                <a:t>2.5”</a:t>
              </a:r>
              <a:endParaRPr kumimoji="0" sz="800" b="0" i="0" u="none" strike="noStrike" kern="1200" cap="none" spc="0" normalizeH="0" baseline="0" noProof="0" dirty="0">
                <a:ln>
                  <a:noFill/>
                </a:ln>
                <a:solidFill>
                  <a:prstClr val="black"/>
                </a:solidFill>
                <a:effectLst/>
                <a:uLnTx/>
                <a:uFillTx/>
                <a:latin typeface="Trebuchet MS"/>
                <a:ea typeface="+mn-ea"/>
                <a:cs typeface="Trebuchet MS"/>
              </a:endParaRPr>
            </a:p>
          </p:txBody>
        </p:sp>
        <p:sp>
          <p:nvSpPr>
            <p:cNvPr id="62" name="object 14">
              <a:extLst>
                <a:ext uri="{FF2B5EF4-FFF2-40B4-BE49-F238E27FC236}">
                  <a16:creationId xmlns:a16="http://schemas.microsoft.com/office/drawing/2014/main" id="{723448D0-54D0-80B7-1475-9E353E648D4A}"/>
                </a:ext>
              </a:extLst>
            </p:cNvPr>
            <p:cNvSpPr txBox="1"/>
            <p:nvPr/>
          </p:nvSpPr>
          <p:spPr>
            <a:xfrm>
              <a:off x="10759674" y="2399280"/>
              <a:ext cx="1926546" cy="396071"/>
            </a:xfrm>
            <a:prstGeom prst="rect">
              <a:avLst/>
            </a:prstGeom>
          </p:spPr>
          <p:txBody>
            <a:bodyPr vert="horz" wrap="square" lIns="0" tIns="17145" rIns="0" bIns="0" rtlCol="0">
              <a:spAutoFit/>
            </a:bodyPr>
            <a:lstStyle/>
            <a:p>
              <a:pPr marL="12700" marR="0" lvl="0" indent="0" algn="ctr" defTabSz="914400" rtl="0" eaLnBrk="1" fontAlgn="auto" latinLnBrk="0" hangingPunct="1">
                <a:lnSpc>
                  <a:spcPct val="100000"/>
                </a:lnSpc>
                <a:spcBef>
                  <a:spcPts val="135"/>
                </a:spcBef>
                <a:spcAft>
                  <a:spcPts val="0"/>
                </a:spcAft>
                <a:buClrTx/>
                <a:buSzTx/>
                <a:buFontTx/>
                <a:buNone/>
                <a:tabLst/>
                <a:defRPr/>
              </a:pPr>
              <a:r>
                <a:rPr kumimoji="0" sz="1800" b="1" i="0" u="none" strike="noStrike" kern="1200" cap="none" spc="-50" normalizeH="0" baseline="0" noProof="0" dirty="0">
                  <a:ln>
                    <a:noFill/>
                  </a:ln>
                  <a:solidFill>
                    <a:srgbClr val="231F20"/>
                  </a:solidFill>
                  <a:effectLst/>
                  <a:uLnTx/>
                  <a:uFillTx/>
                  <a:latin typeface="Aptos" panose="02110004020202020204"/>
                  <a:ea typeface="+mn-ea"/>
                  <a:cs typeface="Trebuchet MS"/>
                </a:rPr>
                <a:t>Current</a:t>
              </a:r>
              <a:r>
                <a:rPr kumimoji="0" sz="1800" b="1" i="0" u="none" strike="noStrike" kern="1200" cap="none" spc="-60" normalizeH="0" baseline="0" noProof="0" dirty="0">
                  <a:ln>
                    <a:noFill/>
                  </a:ln>
                  <a:solidFill>
                    <a:srgbClr val="231F20"/>
                  </a:solidFill>
                  <a:effectLst/>
                  <a:uLnTx/>
                  <a:uFillTx/>
                  <a:latin typeface="Aptos" panose="02110004020202020204"/>
                  <a:ea typeface="+mn-ea"/>
                  <a:cs typeface="Trebuchet MS"/>
                </a:rPr>
                <a:t> </a:t>
              </a:r>
              <a:r>
                <a:rPr kumimoji="0" sz="1800" b="1" i="0" u="none" strike="noStrike" kern="1200" cap="none" spc="-20" normalizeH="0" baseline="0" noProof="0" dirty="0">
                  <a:ln>
                    <a:noFill/>
                  </a:ln>
                  <a:solidFill>
                    <a:srgbClr val="231F20"/>
                  </a:solidFill>
                  <a:effectLst/>
                  <a:uLnTx/>
                  <a:uFillTx/>
                  <a:latin typeface="Aptos" panose="02110004020202020204"/>
                  <a:ea typeface="+mn-ea"/>
                  <a:cs typeface="Trebuchet MS"/>
                </a:rPr>
                <a:t>Size</a:t>
              </a:r>
              <a:endParaRPr kumimoji="0" sz="1800" b="1" i="0" u="none" strike="noStrike" kern="1200" cap="none" spc="0" normalizeH="0" baseline="0" noProof="0" dirty="0">
                <a:ln>
                  <a:noFill/>
                </a:ln>
                <a:solidFill>
                  <a:prstClr val="black"/>
                </a:solidFill>
                <a:effectLst/>
                <a:uLnTx/>
                <a:uFillTx/>
                <a:latin typeface="Aptos" panose="02110004020202020204"/>
                <a:ea typeface="+mn-ea"/>
                <a:cs typeface="Trebuchet MS"/>
              </a:endParaRPr>
            </a:p>
          </p:txBody>
        </p:sp>
        <p:grpSp>
          <p:nvGrpSpPr>
            <p:cNvPr id="63" name="object 15">
              <a:extLst>
                <a:ext uri="{FF2B5EF4-FFF2-40B4-BE49-F238E27FC236}">
                  <a16:creationId xmlns:a16="http://schemas.microsoft.com/office/drawing/2014/main" id="{15DFBD52-9C89-E4B1-51E6-E30767BF0B00}"/>
                </a:ext>
              </a:extLst>
            </p:cNvPr>
            <p:cNvGrpSpPr/>
            <p:nvPr/>
          </p:nvGrpSpPr>
          <p:grpSpPr>
            <a:xfrm>
              <a:off x="1169624" y="5232691"/>
              <a:ext cx="5798185" cy="1758176"/>
              <a:chOff x="1169624" y="5232691"/>
              <a:chExt cx="5798185" cy="1758176"/>
            </a:xfrm>
          </p:grpSpPr>
          <p:sp>
            <p:nvSpPr>
              <p:cNvPr id="73" name="object 16">
                <a:extLst>
                  <a:ext uri="{FF2B5EF4-FFF2-40B4-BE49-F238E27FC236}">
                    <a16:creationId xmlns:a16="http://schemas.microsoft.com/office/drawing/2014/main" id="{9D621995-AB8F-19BA-EB42-DC929121CA3E}"/>
                  </a:ext>
                </a:extLst>
              </p:cNvPr>
              <p:cNvSpPr/>
              <p:nvPr/>
            </p:nvSpPr>
            <p:spPr>
              <a:xfrm>
                <a:off x="1169624" y="5232691"/>
                <a:ext cx="5798185" cy="1691005"/>
              </a:xfrm>
              <a:custGeom>
                <a:avLst/>
                <a:gdLst/>
                <a:ahLst/>
                <a:cxnLst/>
                <a:rect l="l" t="t" r="r" b="b"/>
                <a:pathLst>
                  <a:path w="5798184" h="1691004">
                    <a:moveTo>
                      <a:pt x="5797931" y="0"/>
                    </a:moveTo>
                    <a:lnTo>
                      <a:pt x="5797931" y="1690763"/>
                    </a:lnTo>
                    <a:lnTo>
                      <a:pt x="0" y="1690763"/>
                    </a:lnTo>
                    <a:lnTo>
                      <a:pt x="0" y="0"/>
                    </a:lnTo>
                  </a:path>
                </a:pathLst>
              </a:custGeom>
              <a:ln w="7404">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4" name="object 17">
                <a:extLst>
                  <a:ext uri="{FF2B5EF4-FFF2-40B4-BE49-F238E27FC236}">
                    <a16:creationId xmlns:a16="http://schemas.microsoft.com/office/drawing/2014/main" id="{FC386F6A-85ED-22D5-6F00-EF99A1C970E3}"/>
                  </a:ext>
                </a:extLst>
              </p:cNvPr>
              <p:cNvSpPr/>
              <p:nvPr/>
            </p:nvSpPr>
            <p:spPr>
              <a:xfrm>
                <a:off x="3582686" y="6856882"/>
                <a:ext cx="1012351" cy="133985"/>
              </a:xfrm>
              <a:custGeom>
                <a:avLst/>
                <a:gdLst/>
                <a:ahLst/>
                <a:cxnLst/>
                <a:rect l="l" t="t" r="r" b="b"/>
                <a:pathLst>
                  <a:path w="575945" h="133984">
                    <a:moveTo>
                      <a:pt x="575424" y="0"/>
                    </a:moveTo>
                    <a:lnTo>
                      <a:pt x="0" y="0"/>
                    </a:lnTo>
                    <a:lnTo>
                      <a:pt x="0" y="133438"/>
                    </a:lnTo>
                    <a:lnTo>
                      <a:pt x="575424" y="133438"/>
                    </a:lnTo>
                    <a:lnTo>
                      <a:pt x="57542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64" name="object 18">
              <a:extLst>
                <a:ext uri="{FF2B5EF4-FFF2-40B4-BE49-F238E27FC236}">
                  <a16:creationId xmlns:a16="http://schemas.microsoft.com/office/drawing/2014/main" id="{568D673F-476E-2200-4BD6-0C650372F13F}"/>
                </a:ext>
              </a:extLst>
            </p:cNvPr>
            <p:cNvSpPr txBox="1"/>
            <p:nvPr/>
          </p:nvSpPr>
          <p:spPr>
            <a:xfrm>
              <a:off x="3661254" y="6786653"/>
              <a:ext cx="855214" cy="312370"/>
            </a:xfrm>
            <a:prstGeom prst="rect">
              <a:avLst/>
            </a:prstGeom>
          </p:spPr>
          <p:txBody>
            <a:bodyPr vert="horz" wrap="square" lIns="0" tIns="16510" rIns="0" bIns="0" rtlCol="0">
              <a:spAutoFit/>
            </a:bodyPr>
            <a:lstStyle/>
            <a:p>
              <a:pPr marL="12700" marR="0" lvl="0" indent="0" algn="l" defTabSz="914400" rtl="0" eaLnBrk="1" fontAlgn="auto" latinLnBrk="0" hangingPunct="1">
                <a:lnSpc>
                  <a:spcPct val="100000"/>
                </a:lnSpc>
                <a:spcBef>
                  <a:spcPts val="130"/>
                </a:spcBef>
                <a:spcAft>
                  <a:spcPts val="0"/>
                </a:spcAft>
                <a:buClrTx/>
                <a:buSzTx/>
                <a:buFontTx/>
                <a:buNone/>
                <a:tabLst/>
                <a:defRPr/>
              </a:pPr>
              <a:r>
                <a:rPr kumimoji="0" sz="1400" b="0" i="0" u="none" strike="noStrike" kern="1200" cap="none" spc="-35" normalizeH="0" baseline="0" noProof="0" dirty="0">
                  <a:ln>
                    <a:noFill/>
                  </a:ln>
                  <a:solidFill>
                    <a:srgbClr val="231F20"/>
                  </a:solidFill>
                  <a:effectLst/>
                  <a:uLnTx/>
                  <a:uFillTx/>
                  <a:latin typeface="Aptos" panose="02110004020202020204"/>
                  <a:ea typeface="+mn-ea"/>
                  <a:cs typeface="Trebuchet MS"/>
                </a:rPr>
                <a:t>10.875”</a:t>
              </a:r>
              <a:endParaRPr kumimoji="0" sz="1400" b="0" i="0" u="none" strike="noStrike" kern="1200" cap="none" spc="0" normalizeH="0" baseline="0" noProof="0" dirty="0">
                <a:ln>
                  <a:noFill/>
                </a:ln>
                <a:solidFill>
                  <a:prstClr val="black"/>
                </a:solidFill>
                <a:effectLst/>
                <a:uLnTx/>
                <a:uFillTx/>
                <a:latin typeface="Aptos" panose="02110004020202020204"/>
                <a:ea typeface="+mn-ea"/>
                <a:cs typeface="Trebuchet MS"/>
              </a:endParaRPr>
            </a:p>
          </p:txBody>
        </p:sp>
        <p:grpSp>
          <p:nvGrpSpPr>
            <p:cNvPr id="65" name="object 19">
              <a:extLst>
                <a:ext uri="{FF2B5EF4-FFF2-40B4-BE49-F238E27FC236}">
                  <a16:creationId xmlns:a16="http://schemas.microsoft.com/office/drawing/2014/main" id="{BBEF0027-FA1D-13C2-6F03-D05CF35E3931}"/>
                </a:ext>
              </a:extLst>
            </p:cNvPr>
            <p:cNvGrpSpPr/>
            <p:nvPr/>
          </p:nvGrpSpPr>
          <p:grpSpPr>
            <a:xfrm>
              <a:off x="3495852" y="5056466"/>
              <a:ext cx="1143010" cy="414090"/>
              <a:chOff x="3495852" y="5056466"/>
              <a:chExt cx="1143010" cy="414090"/>
            </a:xfrm>
          </p:grpSpPr>
          <p:sp>
            <p:nvSpPr>
              <p:cNvPr id="68" name="object 20">
                <a:extLst>
                  <a:ext uri="{FF2B5EF4-FFF2-40B4-BE49-F238E27FC236}">
                    <a16:creationId xmlns:a16="http://schemas.microsoft.com/office/drawing/2014/main" id="{337008BE-030C-7DF3-7C74-0C7B2A06ED5F}"/>
                  </a:ext>
                </a:extLst>
              </p:cNvPr>
              <p:cNvSpPr/>
              <p:nvPr/>
            </p:nvSpPr>
            <p:spPr>
              <a:xfrm>
                <a:off x="3524529" y="5056466"/>
                <a:ext cx="749300" cy="238760"/>
              </a:xfrm>
              <a:custGeom>
                <a:avLst/>
                <a:gdLst/>
                <a:ahLst/>
                <a:cxnLst/>
                <a:rect l="l" t="t" r="r" b="b"/>
                <a:pathLst>
                  <a:path w="749300" h="238760">
                    <a:moveTo>
                      <a:pt x="328917" y="165"/>
                    </a:moveTo>
                    <a:lnTo>
                      <a:pt x="235407" y="165"/>
                    </a:lnTo>
                    <a:lnTo>
                      <a:pt x="211226" y="52120"/>
                    </a:lnTo>
                    <a:lnTo>
                      <a:pt x="211226" y="53555"/>
                    </a:lnTo>
                    <a:lnTo>
                      <a:pt x="215874" y="53555"/>
                    </a:lnTo>
                    <a:lnTo>
                      <a:pt x="221068" y="53200"/>
                    </a:lnTo>
                    <a:lnTo>
                      <a:pt x="225018" y="53733"/>
                    </a:lnTo>
                    <a:lnTo>
                      <a:pt x="200469" y="107835"/>
                    </a:lnTo>
                    <a:lnTo>
                      <a:pt x="200113" y="107480"/>
                    </a:lnTo>
                    <a:lnTo>
                      <a:pt x="183997" y="165"/>
                    </a:lnTo>
                    <a:lnTo>
                      <a:pt x="107670" y="0"/>
                    </a:lnTo>
                    <a:lnTo>
                      <a:pt x="101473" y="13055"/>
                    </a:lnTo>
                    <a:lnTo>
                      <a:pt x="83667" y="52476"/>
                    </a:lnTo>
                    <a:lnTo>
                      <a:pt x="83667" y="53200"/>
                    </a:lnTo>
                    <a:lnTo>
                      <a:pt x="97282" y="53555"/>
                    </a:lnTo>
                    <a:lnTo>
                      <a:pt x="96558" y="55702"/>
                    </a:lnTo>
                    <a:lnTo>
                      <a:pt x="65747" y="123786"/>
                    </a:lnTo>
                    <a:lnTo>
                      <a:pt x="38163" y="183972"/>
                    </a:lnTo>
                    <a:lnTo>
                      <a:pt x="33680" y="184873"/>
                    </a:lnTo>
                    <a:lnTo>
                      <a:pt x="28473" y="183261"/>
                    </a:lnTo>
                    <a:lnTo>
                      <a:pt x="23825" y="184340"/>
                    </a:lnTo>
                    <a:lnTo>
                      <a:pt x="0" y="236474"/>
                    </a:lnTo>
                    <a:lnTo>
                      <a:pt x="0" y="237363"/>
                    </a:lnTo>
                    <a:lnTo>
                      <a:pt x="93865" y="237363"/>
                    </a:lnTo>
                    <a:lnTo>
                      <a:pt x="117690" y="184162"/>
                    </a:lnTo>
                    <a:lnTo>
                      <a:pt x="104444" y="184162"/>
                    </a:lnTo>
                    <a:lnTo>
                      <a:pt x="104076" y="183807"/>
                    </a:lnTo>
                    <a:lnTo>
                      <a:pt x="115379" y="158026"/>
                    </a:lnTo>
                    <a:lnTo>
                      <a:pt x="127203" y="132384"/>
                    </a:lnTo>
                    <a:lnTo>
                      <a:pt x="128092" y="132562"/>
                    </a:lnTo>
                    <a:lnTo>
                      <a:pt x="127546" y="133642"/>
                    </a:lnTo>
                    <a:lnTo>
                      <a:pt x="127736" y="133819"/>
                    </a:lnTo>
                    <a:lnTo>
                      <a:pt x="143497" y="237553"/>
                    </a:lnTo>
                    <a:lnTo>
                      <a:pt x="221602" y="237363"/>
                    </a:lnTo>
                    <a:lnTo>
                      <a:pt x="245262" y="185775"/>
                    </a:lnTo>
                    <a:lnTo>
                      <a:pt x="245262" y="184162"/>
                    </a:lnTo>
                    <a:lnTo>
                      <a:pt x="235940" y="184340"/>
                    </a:lnTo>
                    <a:lnTo>
                      <a:pt x="232003" y="183972"/>
                    </a:lnTo>
                    <a:lnTo>
                      <a:pt x="232359" y="181660"/>
                    </a:lnTo>
                    <a:lnTo>
                      <a:pt x="233603" y="179857"/>
                    </a:lnTo>
                    <a:lnTo>
                      <a:pt x="284314" y="66636"/>
                    </a:lnTo>
                    <a:lnTo>
                      <a:pt x="290588" y="53555"/>
                    </a:lnTo>
                    <a:lnTo>
                      <a:pt x="304749" y="53200"/>
                    </a:lnTo>
                    <a:lnTo>
                      <a:pt x="328218" y="1422"/>
                    </a:lnTo>
                    <a:lnTo>
                      <a:pt x="328218" y="1066"/>
                    </a:lnTo>
                    <a:lnTo>
                      <a:pt x="328917" y="165"/>
                    </a:lnTo>
                    <a:close/>
                  </a:path>
                  <a:path w="749300" h="238760">
                    <a:moveTo>
                      <a:pt x="525627" y="533"/>
                    </a:moveTo>
                    <a:lnTo>
                      <a:pt x="462216" y="533"/>
                    </a:lnTo>
                    <a:lnTo>
                      <a:pt x="354711" y="177"/>
                    </a:lnTo>
                    <a:lnTo>
                      <a:pt x="353098" y="889"/>
                    </a:lnTo>
                    <a:lnTo>
                      <a:pt x="329819" y="53200"/>
                    </a:lnTo>
                    <a:lnTo>
                      <a:pt x="342887" y="53568"/>
                    </a:lnTo>
                    <a:lnTo>
                      <a:pt x="343433" y="54102"/>
                    </a:lnTo>
                    <a:lnTo>
                      <a:pt x="287896" y="178435"/>
                    </a:lnTo>
                    <a:lnTo>
                      <a:pt x="284670" y="184340"/>
                    </a:lnTo>
                    <a:lnTo>
                      <a:pt x="270700" y="184708"/>
                    </a:lnTo>
                    <a:lnTo>
                      <a:pt x="246684" y="237375"/>
                    </a:lnTo>
                    <a:lnTo>
                      <a:pt x="291465" y="237731"/>
                    </a:lnTo>
                    <a:lnTo>
                      <a:pt x="353098" y="237731"/>
                    </a:lnTo>
                    <a:lnTo>
                      <a:pt x="376758" y="184708"/>
                    </a:lnTo>
                    <a:lnTo>
                      <a:pt x="369963" y="184416"/>
                    </a:lnTo>
                    <a:lnTo>
                      <a:pt x="356323" y="184658"/>
                    </a:lnTo>
                    <a:lnTo>
                      <a:pt x="350227" y="184175"/>
                    </a:lnTo>
                    <a:lnTo>
                      <a:pt x="354330" y="174523"/>
                    </a:lnTo>
                    <a:lnTo>
                      <a:pt x="367436" y="145643"/>
                    </a:lnTo>
                    <a:lnTo>
                      <a:pt x="370128" y="146011"/>
                    </a:lnTo>
                    <a:lnTo>
                      <a:pt x="373697" y="145288"/>
                    </a:lnTo>
                    <a:lnTo>
                      <a:pt x="376389" y="146011"/>
                    </a:lnTo>
                    <a:lnTo>
                      <a:pt x="375310" y="149047"/>
                    </a:lnTo>
                    <a:lnTo>
                      <a:pt x="373532" y="151917"/>
                    </a:lnTo>
                    <a:lnTo>
                      <a:pt x="372452" y="155143"/>
                    </a:lnTo>
                    <a:lnTo>
                      <a:pt x="425297" y="155143"/>
                    </a:lnTo>
                    <a:lnTo>
                      <a:pt x="456120" y="85801"/>
                    </a:lnTo>
                    <a:lnTo>
                      <a:pt x="457009" y="82956"/>
                    </a:lnTo>
                    <a:lnTo>
                      <a:pt x="405422" y="82765"/>
                    </a:lnTo>
                    <a:lnTo>
                      <a:pt x="404520" y="83121"/>
                    </a:lnTo>
                    <a:lnTo>
                      <a:pt x="400227" y="92252"/>
                    </a:lnTo>
                    <a:lnTo>
                      <a:pt x="393763" y="92621"/>
                    </a:lnTo>
                    <a:lnTo>
                      <a:pt x="391261" y="91897"/>
                    </a:lnTo>
                    <a:lnTo>
                      <a:pt x="408101" y="53746"/>
                    </a:lnTo>
                    <a:lnTo>
                      <a:pt x="438594" y="53771"/>
                    </a:lnTo>
                    <a:lnTo>
                      <a:pt x="448602" y="54102"/>
                    </a:lnTo>
                    <a:lnTo>
                      <a:pt x="445909" y="60020"/>
                    </a:lnTo>
                    <a:lnTo>
                      <a:pt x="445008" y="63246"/>
                    </a:lnTo>
                    <a:lnTo>
                      <a:pt x="496252" y="63411"/>
                    </a:lnTo>
                    <a:lnTo>
                      <a:pt x="498043" y="62877"/>
                    </a:lnTo>
                    <a:lnTo>
                      <a:pt x="525627" y="533"/>
                    </a:lnTo>
                    <a:close/>
                  </a:path>
                  <a:path w="749300" h="238760">
                    <a:moveTo>
                      <a:pt x="749223" y="889"/>
                    </a:moveTo>
                    <a:lnTo>
                      <a:pt x="660184" y="533"/>
                    </a:lnTo>
                    <a:lnTo>
                      <a:pt x="656780" y="1066"/>
                    </a:lnTo>
                    <a:lnTo>
                      <a:pt x="633133" y="54635"/>
                    </a:lnTo>
                    <a:lnTo>
                      <a:pt x="646379" y="54635"/>
                    </a:lnTo>
                    <a:lnTo>
                      <a:pt x="646747" y="55003"/>
                    </a:lnTo>
                    <a:lnTo>
                      <a:pt x="632599" y="86525"/>
                    </a:lnTo>
                    <a:lnTo>
                      <a:pt x="621030" y="86817"/>
                    </a:lnTo>
                    <a:lnTo>
                      <a:pt x="587260" y="86347"/>
                    </a:lnTo>
                    <a:lnTo>
                      <a:pt x="601230" y="54635"/>
                    </a:lnTo>
                    <a:lnTo>
                      <a:pt x="615035" y="54635"/>
                    </a:lnTo>
                    <a:lnTo>
                      <a:pt x="627151" y="27901"/>
                    </a:lnTo>
                    <a:lnTo>
                      <a:pt x="638860" y="889"/>
                    </a:lnTo>
                    <a:lnTo>
                      <a:pt x="616127" y="901"/>
                    </a:lnTo>
                    <a:lnTo>
                      <a:pt x="549287" y="355"/>
                    </a:lnTo>
                    <a:lnTo>
                      <a:pt x="546417" y="889"/>
                    </a:lnTo>
                    <a:lnTo>
                      <a:pt x="522770" y="53200"/>
                    </a:lnTo>
                    <a:lnTo>
                      <a:pt x="522770" y="54279"/>
                    </a:lnTo>
                    <a:lnTo>
                      <a:pt x="535838" y="54279"/>
                    </a:lnTo>
                    <a:lnTo>
                      <a:pt x="536384" y="54813"/>
                    </a:lnTo>
                    <a:lnTo>
                      <a:pt x="532447" y="63944"/>
                    </a:lnTo>
                    <a:lnTo>
                      <a:pt x="530301" y="68249"/>
                    </a:lnTo>
                    <a:lnTo>
                      <a:pt x="482638" y="175564"/>
                    </a:lnTo>
                    <a:lnTo>
                      <a:pt x="478332" y="184340"/>
                    </a:lnTo>
                    <a:lnTo>
                      <a:pt x="464362" y="184696"/>
                    </a:lnTo>
                    <a:lnTo>
                      <a:pt x="440715" y="237731"/>
                    </a:lnTo>
                    <a:lnTo>
                      <a:pt x="533336" y="237909"/>
                    </a:lnTo>
                    <a:lnTo>
                      <a:pt x="544868" y="211861"/>
                    </a:lnTo>
                    <a:lnTo>
                      <a:pt x="556806" y="185953"/>
                    </a:lnTo>
                    <a:lnTo>
                      <a:pt x="556806" y="184696"/>
                    </a:lnTo>
                    <a:lnTo>
                      <a:pt x="543547" y="184696"/>
                    </a:lnTo>
                    <a:lnTo>
                      <a:pt x="543191" y="184162"/>
                    </a:lnTo>
                    <a:lnTo>
                      <a:pt x="560755" y="145288"/>
                    </a:lnTo>
                    <a:lnTo>
                      <a:pt x="604456" y="145288"/>
                    </a:lnTo>
                    <a:lnTo>
                      <a:pt x="606437" y="145643"/>
                    </a:lnTo>
                    <a:lnTo>
                      <a:pt x="602234" y="155524"/>
                    </a:lnTo>
                    <a:lnTo>
                      <a:pt x="589064" y="184696"/>
                    </a:lnTo>
                    <a:lnTo>
                      <a:pt x="584225" y="184886"/>
                    </a:lnTo>
                    <a:lnTo>
                      <a:pt x="579208" y="184340"/>
                    </a:lnTo>
                    <a:lnTo>
                      <a:pt x="574725" y="185064"/>
                    </a:lnTo>
                    <a:lnTo>
                      <a:pt x="551065" y="237007"/>
                    </a:lnTo>
                    <a:lnTo>
                      <a:pt x="551065" y="237909"/>
                    </a:lnTo>
                    <a:lnTo>
                      <a:pt x="643343" y="238442"/>
                    </a:lnTo>
                    <a:lnTo>
                      <a:pt x="667169" y="185775"/>
                    </a:lnTo>
                    <a:lnTo>
                      <a:pt x="667169" y="184886"/>
                    </a:lnTo>
                    <a:lnTo>
                      <a:pt x="654278" y="184886"/>
                    </a:lnTo>
                    <a:lnTo>
                      <a:pt x="653732" y="184162"/>
                    </a:lnTo>
                    <a:lnTo>
                      <a:pt x="661809" y="166255"/>
                    </a:lnTo>
                    <a:lnTo>
                      <a:pt x="685431" y="112318"/>
                    </a:lnTo>
                    <a:lnTo>
                      <a:pt x="711238" y="54813"/>
                    </a:lnTo>
                    <a:lnTo>
                      <a:pt x="716254" y="54635"/>
                    </a:lnTo>
                    <a:lnTo>
                      <a:pt x="720737" y="55168"/>
                    </a:lnTo>
                    <a:lnTo>
                      <a:pt x="725576" y="54279"/>
                    </a:lnTo>
                    <a:lnTo>
                      <a:pt x="749223" y="1612"/>
                    </a:lnTo>
                    <a:lnTo>
                      <a:pt x="749223" y="88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69" name="object 21">
                <a:extLst>
                  <a:ext uri="{FF2B5EF4-FFF2-40B4-BE49-F238E27FC236}">
                    <a16:creationId xmlns:a16="http://schemas.microsoft.com/office/drawing/2014/main" id="{6ACC918E-6442-6791-1C9A-CBBA78E8C10B}"/>
                  </a:ext>
                </a:extLst>
              </p:cNvPr>
              <p:cNvPicPr/>
              <p:nvPr/>
            </p:nvPicPr>
            <p:blipFill>
              <a:blip r:embed="rId5" cstate="print"/>
              <a:stretch>
                <a:fillRect/>
              </a:stretch>
            </p:blipFill>
            <p:spPr>
              <a:xfrm>
                <a:off x="4210335" y="5057364"/>
                <a:ext cx="428527" cy="273192"/>
              </a:xfrm>
              <a:prstGeom prst="rect">
                <a:avLst/>
              </a:prstGeom>
            </p:spPr>
          </p:pic>
          <p:sp>
            <p:nvSpPr>
              <p:cNvPr id="70" name="object 22">
                <a:extLst>
                  <a:ext uri="{FF2B5EF4-FFF2-40B4-BE49-F238E27FC236}">
                    <a16:creationId xmlns:a16="http://schemas.microsoft.com/office/drawing/2014/main" id="{9EB13ABE-7C44-961B-EF67-322643CEA506}"/>
                  </a:ext>
                </a:extLst>
              </p:cNvPr>
              <p:cNvSpPr/>
              <p:nvPr/>
            </p:nvSpPr>
            <p:spPr>
              <a:xfrm>
                <a:off x="3495852" y="5309730"/>
                <a:ext cx="1099185" cy="43815"/>
              </a:xfrm>
              <a:custGeom>
                <a:avLst/>
                <a:gdLst/>
                <a:ahLst/>
                <a:cxnLst/>
                <a:rect l="l" t="t" r="r" b="b"/>
                <a:pathLst>
                  <a:path w="1099185" h="43814">
                    <a:moveTo>
                      <a:pt x="960285" y="43230"/>
                    </a:moveTo>
                    <a:lnTo>
                      <a:pt x="889876" y="1854"/>
                    </a:lnTo>
                    <a:lnTo>
                      <a:pt x="880554" y="1663"/>
                    </a:lnTo>
                    <a:lnTo>
                      <a:pt x="636016" y="1308"/>
                    </a:lnTo>
                    <a:lnTo>
                      <a:pt x="436422" y="1308"/>
                    </a:lnTo>
                    <a:lnTo>
                      <a:pt x="357784" y="774"/>
                    </a:lnTo>
                    <a:lnTo>
                      <a:pt x="47485" y="596"/>
                    </a:lnTo>
                    <a:lnTo>
                      <a:pt x="33451" y="330"/>
                    </a:lnTo>
                    <a:lnTo>
                      <a:pt x="19011" y="596"/>
                    </a:lnTo>
                    <a:lnTo>
                      <a:pt x="0" y="41617"/>
                    </a:lnTo>
                    <a:lnTo>
                      <a:pt x="287197" y="41808"/>
                    </a:lnTo>
                    <a:lnTo>
                      <a:pt x="437870" y="42697"/>
                    </a:lnTo>
                    <a:lnTo>
                      <a:pt x="656082" y="43230"/>
                    </a:lnTo>
                    <a:lnTo>
                      <a:pt x="811936" y="43230"/>
                    </a:lnTo>
                    <a:lnTo>
                      <a:pt x="959561" y="43599"/>
                    </a:lnTo>
                    <a:lnTo>
                      <a:pt x="960285" y="43230"/>
                    </a:lnTo>
                    <a:close/>
                  </a:path>
                  <a:path w="1099185" h="43814">
                    <a:moveTo>
                      <a:pt x="1045565" y="13131"/>
                    </a:moveTo>
                    <a:lnTo>
                      <a:pt x="1007402" y="27952"/>
                    </a:lnTo>
                    <a:lnTo>
                      <a:pt x="969238" y="42519"/>
                    </a:lnTo>
                    <a:lnTo>
                      <a:pt x="968171" y="43408"/>
                    </a:lnTo>
                    <a:lnTo>
                      <a:pt x="968349" y="43586"/>
                    </a:lnTo>
                    <a:lnTo>
                      <a:pt x="1032129" y="43586"/>
                    </a:lnTo>
                    <a:lnTo>
                      <a:pt x="1045565" y="13131"/>
                    </a:lnTo>
                    <a:close/>
                  </a:path>
                  <a:path w="1099185" h="43814">
                    <a:moveTo>
                      <a:pt x="1089240" y="26898"/>
                    </a:moveTo>
                    <a:lnTo>
                      <a:pt x="1088809" y="26250"/>
                    </a:lnTo>
                    <a:lnTo>
                      <a:pt x="1088478" y="25171"/>
                    </a:lnTo>
                    <a:lnTo>
                      <a:pt x="1087945" y="22479"/>
                    </a:lnTo>
                    <a:lnTo>
                      <a:pt x="1087412" y="20116"/>
                    </a:lnTo>
                    <a:lnTo>
                      <a:pt x="1087170" y="19799"/>
                    </a:lnTo>
                    <a:lnTo>
                      <a:pt x="1086434" y="18834"/>
                    </a:lnTo>
                    <a:lnTo>
                      <a:pt x="1084719" y="18186"/>
                    </a:lnTo>
                    <a:lnTo>
                      <a:pt x="1084719" y="17970"/>
                    </a:lnTo>
                    <a:lnTo>
                      <a:pt x="1086866" y="17322"/>
                    </a:lnTo>
                    <a:lnTo>
                      <a:pt x="1087297" y="16891"/>
                    </a:lnTo>
                    <a:lnTo>
                      <a:pt x="1088377" y="15811"/>
                    </a:lnTo>
                    <a:lnTo>
                      <a:pt x="1088377" y="12153"/>
                    </a:lnTo>
                    <a:lnTo>
                      <a:pt x="1088085" y="11620"/>
                    </a:lnTo>
                    <a:lnTo>
                      <a:pt x="1087628" y="10756"/>
                    </a:lnTo>
                    <a:lnTo>
                      <a:pt x="1086650" y="10007"/>
                    </a:lnTo>
                    <a:lnTo>
                      <a:pt x="1085354" y="9245"/>
                    </a:lnTo>
                    <a:lnTo>
                      <a:pt x="1083970" y="8763"/>
                    </a:lnTo>
                    <a:lnTo>
                      <a:pt x="1083970" y="12687"/>
                    </a:lnTo>
                    <a:lnTo>
                      <a:pt x="1083970" y="16141"/>
                    </a:lnTo>
                    <a:lnTo>
                      <a:pt x="1082141" y="16891"/>
                    </a:lnTo>
                    <a:lnTo>
                      <a:pt x="1077937" y="16891"/>
                    </a:lnTo>
                    <a:lnTo>
                      <a:pt x="1077937" y="11836"/>
                    </a:lnTo>
                    <a:lnTo>
                      <a:pt x="1078369" y="11722"/>
                    </a:lnTo>
                    <a:lnTo>
                      <a:pt x="1079131" y="11620"/>
                    </a:lnTo>
                    <a:lnTo>
                      <a:pt x="1082776" y="11620"/>
                    </a:lnTo>
                    <a:lnTo>
                      <a:pt x="1083970" y="12687"/>
                    </a:lnTo>
                    <a:lnTo>
                      <a:pt x="1083970" y="8763"/>
                    </a:lnTo>
                    <a:lnTo>
                      <a:pt x="1077620" y="8712"/>
                    </a:lnTo>
                    <a:lnTo>
                      <a:pt x="1075347" y="8928"/>
                    </a:lnTo>
                    <a:lnTo>
                      <a:pt x="1073734" y="9245"/>
                    </a:lnTo>
                    <a:lnTo>
                      <a:pt x="1073734" y="26898"/>
                    </a:lnTo>
                    <a:lnTo>
                      <a:pt x="1077836" y="26898"/>
                    </a:lnTo>
                    <a:lnTo>
                      <a:pt x="1077836" y="19799"/>
                    </a:lnTo>
                    <a:lnTo>
                      <a:pt x="1082027" y="19799"/>
                    </a:lnTo>
                    <a:lnTo>
                      <a:pt x="1083106" y="20650"/>
                    </a:lnTo>
                    <a:lnTo>
                      <a:pt x="1083424" y="22593"/>
                    </a:lnTo>
                    <a:lnTo>
                      <a:pt x="1083970" y="24638"/>
                    </a:lnTo>
                    <a:lnTo>
                      <a:pt x="1084287" y="26250"/>
                    </a:lnTo>
                    <a:lnTo>
                      <a:pt x="1084821" y="26898"/>
                    </a:lnTo>
                    <a:lnTo>
                      <a:pt x="1089240" y="26898"/>
                    </a:lnTo>
                    <a:close/>
                  </a:path>
                  <a:path w="1099185" h="43814">
                    <a:moveTo>
                      <a:pt x="1098702" y="7861"/>
                    </a:moveTo>
                    <a:lnTo>
                      <a:pt x="1094397" y="3543"/>
                    </a:lnTo>
                    <a:lnTo>
                      <a:pt x="1094193" y="3340"/>
                    </a:lnTo>
                    <a:lnTo>
                      <a:pt x="1094193" y="9893"/>
                    </a:lnTo>
                    <a:lnTo>
                      <a:pt x="1094193" y="25501"/>
                    </a:lnTo>
                    <a:lnTo>
                      <a:pt x="1088478" y="31737"/>
                    </a:lnTo>
                    <a:lnTo>
                      <a:pt x="1072781" y="31737"/>
                    </a:lnTo>
                    <a:lnTo>
                      <a:pt x="1066965" y="25501"/>
                    </a:lnTo>
                    <a:lnTo>
                      <a:pt x="1066965" y="9893"/>
                    </a:lnTo>
                    <a:lnTo>
                      <a:pt x="1072781" y="3543"/>
                    </a:lnTo>
                    <a:lnTo>
                      <a:pt x="1088478" y="3543"/>
                    </a:lnTo>
                    <a:lnTo>
                      <a:pt x="1094193" y="9893"/>
                    </a:lnTo>
                    <a:lnTo>
                      <a:pt x="1094193" y="3340"/>
                    </a:lnTo>
                    <a:lnTo>
                      <a:pt x="1090853" y="0"/>
                    </a:lnTo>
                    <a:lnTo>
                      <a:pt x="1070521" y="0"/>
                    </a:lnTo>
                    <a:lnTo>
                      <a:pt x="1062456" y="7861"/>
                    </a:lnTo>
                    <a:lnTo>
                      <a:pt x="1062570" y="18186"/>
                    </a:lnTo>
                    <a:lnTo>
                      <a:pt x="1063879" y="24650"/>
                    </a:lnTo>
                    <a:lnTo>
                      <a:pt x="1067752" y="30327"/>
                    </a:lnTo>
                    <a:lnTo>
                      <a:pt x="1073531" y="34124"/>
                    </a:lnTo>
                    <a:lnTo>
                      <a:pt x="1080630" y="35509"/>
                    </a:lnTo>
                    <a:lnTo>
                      <a:pt x="1087767" y="34124"/>
                    </a:lnTo>
                    <a:lnTo>
                      <a:pt x="1091374" y="31737"/>
                    </a:lnTo>
                    <a:lnTo>
                      <a:pt x="1093495" y="30327"/>
                    </a:lnTo>
                    <a:lnTo>
                      <a:pt x="1097318" y="24638"/>
                    </a:lnTo>
                    <a:lnTo>
                      <a:pt x="1098600" y="18186"/>
                    </a:lnTo>
                    <a:lnTo>
                      <a:pt x="1098702" y="786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1" name="object 23">
                <a:extLst>
                  <a:ext uri="{FF2B5EF4-FFF2-40B4-BE49-F238E27FC236}">
                    <a16:creationId xmlns:a16="http://schemas.microsoft.com/office/drawing/2014/main" id="{E4461A75-2E27-9B2F-B0D0-CD5B443BFBC5}"/>
                  </a:ext>
                </a:extLst>
              </p:cNvPr>
              <p:cNvSpPr/>
              <p:nvPr/>
            </p:nvSpPr>
            <p:spPr>
              <a:xfrm>
                <a:off x="3502014" y="5401960"/>
                <a:ext cx="388313" cy="68595"/>
              </a:xfrm>
              <a:custGeom>
                <a:avLst/>
                <a:gdLst/>
                <a:ahLst/>
                <a:cxnLst/>
                <a:rect l="l" t="t" r="r" b="b"/>
                <a:pathLst>
                  <a:path w="471170" h="74295">
                    <a:moveTo>
                      <a:pt x="471081" y="74053"/>
                    </a:moveTo>
                    <a:lnTo>
                      <a:pt x="0" y="74053"/>
                    </a:lnTo>
                    <a:lnTo>
                      <a:pt x="0" y="0"/>
                    </a:lnTo>
                  </a:path>
                </a:pathLst>
              </a:custGeom>
              <a:ln w="5219">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2" name="object 24">
                <a:extLst>
                  <a:ext uri="{FF2B5EF4-FFF2-40B4-BE49-F238E27FC236}">
                    <a16:creationId xmlns:a16="http://schemas.microsoft.com/office/drawing/2014/main" id="{A6EBDE62-D9B9-6ACB-B7CF-86BC803C9729}"/>
                  </a:ext>
                </a:extLst>
              </p:cNvPr>
              <p:cNvSpPr/>
              <p:nvPr/>
            </p:nvSpPr>
            <p:spPr>
              <a:xfrm>
                <a:off x="4183306" y="5401968"/>
                <a:ext cx="414191" cy="68588"/>
              </a:xfrm>
              <a:custGeom>
                <a:avLst/>
                <a:gdLst/>
                <a:ahLst/>
                <a:cxnLst/>
                <a:rect l="l" t="t" r="r" b="b"/>
                <a:pathLst>
                  <a:path w="438150" h="74295">
                    <a:moveTo>
                      <a:pt x="437819" y="0"/>
                    </a:moveTo>
                    <a:lnTo>
                      <a:pt x="437819" y="74053"/>
                    </a:lnTo>
                    <a:lnTo>
                      <a:pt x="0" y="74053"/>
                    </a:lnTo>
                  </a:path>
                </a:pathLst>
              </a:custGeom>
              <a:ln w="4965">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66" name="object 25">
              <a:extLst>
                <a:ext uri="{FF2B5EF4-FFF2-40B4-BE49-F238E27FC236}">
                  <a16:creationId xmlns:a16="http://schemas.microsoft.com/office/drawing/2014/main" id="{197F9729-0238-182F-EDDF-84A0EC77F399}"/>
                </a:ext>
              </a:extLst>
            </p:cNvPr>
            <p:cNvSpPr txBox="1"/>
            <p:nvPr/>
          </p:nvSpPr>
          <p:spPr>
            <a:xfrm>
              <a:off x="3890326" y="5399489"/>
              <a:ext cx="292981" cy="162226"/>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700" b="0" i="0" u="none" strike="noStrike" kern="1200" cap="none" spc="-45" normalizeH="0" baseline="0" noProof="0" dirty="0">
                  <a:ln>
                    <a:noFill/>
                  </a:ln>
                  <a:solidFill>
                    <a:srgbClr val="FFFFFF"/>
                  </a:solidFill>
                  <a:effectLst/>
                  <a:uLnTx/>
                  <a:uFillTx/>
                  <a:latin typeface="Trebuchet MS"/>
                  <a:ea typeface="+mn-ea"/>
                  <a:cs typeface="Trebuchet MS"/>
                </a:rPr>
                <a:t>1.25”</a:t>
              </a:r>
              <a:endParaRPr kumimoji="0" sz="700" b="0" i="0" u="none" strike="noStrike" kern="1200" cap="none" spc="0" normalizeH="0" baseline="0" noProof="0" dirty="0">
                <a:ln>
                  <a:noFill/>
                </a:ln>
                <a:solidFill>
                  <a:prstClr val="black"/>
                </a:solidFill>
                <a:effectLst/>
                <a:uLnTx/>
                <a:uFillTx/>
                <a:latin typeface="Trebuchet MS"/>
                <a:ea typeface="+mn-ea"/>
                <a:cs typeface="Trebuchet MS"/>
              </a:endParaRPr>
            </a:p>
          </p:txBody>
        </p:sp>
        <p:sp>
          <p:nvSpPr>
            <p:cNvPr id="67" name="object 26">
              <a:extLst>
                <a:ext uri="{FF2B5EF4-FFF2-40B4-BE49-F238E27FC236}">
                  <a16:creationId xmlns:a16="http://schemas.microsoft.com/office/drawing/2014/main" id="{7442FB1E-7ED3-F7E8-38B3-DF144EFD4F2F}"/>
                </a:ext>
              </a:extLst>
            </p:cNvPr>
            <p:cNvSpPr txBox="1"/>
            <p:nvPr/>
          </p:nvSpPr>
          <p:spPr>
            <a:xfrm>
              <a:off x="3325580" y="2399280"/>
              <a:ext cx="1475336" cy="396071"/>
            </a:xfrm>
            <a:prstGeom prst="rect">
              <a:avLst/>
            </a:prstGeom>
          </p:spPr>
          <p:txBody>
            <a:bodyPr vert="horz" wrap="square" lIns="0" tIns="17145" rIns="0" bIns="0" rtlCol="0">
              <a:spAutoFit/>
            </a:bodyPr>
            <a:lstStyle/>
            <a:p>
              <a:pPr marL="12700" marR="0" lvl="0" indent="0" algn="ctr" defTabSz="914400" rtl="0" eaLnBrk="1" fontAlgn="auto" latinLnBrk="0" hangingPunct="1">
                <a:lnSpc>
                  <a:spcPct val="100000"/>
                </a:lnSpc>
                <a:spcBef>
                  <a:spcPts val="135"/>
                </a:spcBef>
                <a:spcAft>
                  <a:spcPts val="0"/>
                </a:spcAft>
                <a:buClrTx/>
                <a:buSzTx/>
                <a:buFontTx/>
                <a:buNone/>
                <a:tabLst/>
                <a:defRPr/>
              </a:pPr>
              <a:r>
                <a:rPr kumimoji="0" sz="1800" b="1" i="0" u="none" strike="noStrike" kern="1200" cap="none" spc="0" normalizeH="0" baseline="0" noProof="0" dirty="0">
                  <a:ln>
                    <a:noFill/>
                  </a:ln>
                  <a:solidFill>
                    <a:srgbClr val="231F20"/>
                  </a:solidFill>
                  <a:effectLst/>
                  <a:uLnTx/>
                  <a:uFillTx/>
                  <a:latin typeface="Aptos" panose="02110004020202020204"/>
                  <a:ea typeface="+mn-ea"/>
                  <a:cs typeface="Trebuchet MS"/>
                </a:rPr>
                <a:t>Old</a:t>
              </a:r>
              <a:r>
                <a:rPr kumimoji="0" sz="1800" b="1" i="0" u="none" strike="noStrike" kern="1200" cap="none" spc="-120" normalizeH="0" baseline="0" noProof="0" dirty="0">
                  <a:ln>
                    <a:noFill/>
                  </a:ln>
                  <a:solidFill>
                    <a:srgbClr val="231F20"/>
                  </a:solidFill>
                  <a:effectLst/>
                  <a:uLnTx/>
                  <a:uFillTx/>
                  <a:latin typeface="Aptos" panose="02110004020202020204"/>
                  <a:ea typeface="+mn-ea"/>
                  <a:cs typeface="Trebuchet MS"/>
                </a:rPr>
                <a:t> </a:t>
              </a:r>
              <a:r>
                <a:rPr kumimoji="0" sz="1800" b="1" i="0" u="none" strike="noStrike" kern="1200" cap="none" spc="-25" normalizeH="0" baseline="0" noProof="0" dirty="0">
                  <a:ln>
                    <a:noFill/>
                  </a:ln>
                  <a:solidFill>
                    <a:srgbClr val="231F20"/>
                  </a:solidFill>
                  <a:effectLst/>
                  <a:uLnTx/>
                  <a:uFillTx/>
                  <a:latin typeface="Aptos" panose="02110004020202020204"/>
                  <a:ea typeface="+mn-ea"/>
                  <a:cs typeface="Trebuchet MS"/>
                </a:rPr>
                <a:t>Size</a:t>
              </a:r>
              <a:endParaRPr kumimoji="0" sz="1800" b="1" i="0" u="none" strike="noStrike" kern="1200" cap="none" spc="0" normalizeH="0" baseline="0" noProof="0" dirty="0">
                <a:ln>
                  <a:noFill/>
                </a:ln>
                <a:solidFill>
                  <a:prstClr val="black"/>
                </a:solidFill>
                <a:effectLst/>
                <a:uLnTx/>
                <a:uFillTx/>
                <a:latin typeface="Aptos" panose="02110004020202020204"/>
                <a:ea typeface="+mn-ea"/>
                <a:cs typeface="Trebuchet MS"/>
              </a:endParaRPr>
            </a:p>
          </p:txBody>
        </p:sp>
      </p:grpSp>
    </p:spTree>
    <p:extLst>
      <p:ext uri="{BB962C8B-B14F-4D97-AF65-F5344CB8AC3E}">
        <p14:creationId xmlns:p14="http://schemas.microsoft.com/office/powerpoint/2010/main" val="589391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8C0E8-1C46-9A45-6D7B-44D1E0009B64}"/>
              </a:ext>
            </a:extLst>
          </p:cNvPr>
          <p:cNvSpPr>
            <a:spLocks noGrp="1"/>
          </p:cNvSpPr>
          <p:nvPr>
            <p:ph type="title"/>
          </p:nvPr>
        </p:nvSpPr>
        <p:spPr>
          <a:xfrm>
            <a:off x="5094514" y="2373334"/>
            <a:ext cx="6887689" cy="2111332"/>
          </a:xfrm>
        </p:spPr>
        <p:txBody>
          <a:bodyPr>
            <a:normAutofit fontScale="90000"/>
          </a:bodyPr>
          <a:lstStyle/>
          <a:p>
            <a:pPr algn="ctr"/>
            <a:r>
              <a:rPr lang="en-US">
                <a:latin typeface="Calibri"/>
                <a:ea typeface="Calibri"/>
                <a:cs typeface="Calibri"/>
              </a:rPr>
              <a:t>2026 NFHS FOOTBALL </a:t>
            </a:r>
            <a:r>
              <a:rPr lang="en-US" dirty="0">
                <a:latin typeface="Calibri"/>
                <a:ea typeface="Calibri"/>
                <a:cs typeface="Calibri"/>
              </a:rPr>
              <a:t>RULES REMINDERS and EQUIPMENT ITEMS</a:t>
            </a:r>
          </a:p>
        </p:txBody>
      </p:sp>
      <p:pic>
        <p:nvPicPr>
          <p:cNvPr id="3" name="Picture 2" descr="A group of people playing football&#10;&#10;AI-generated content may be incorrect.">
            <a:extLst>
              <a:ext uri="{FF2B5EF4-FFF2-40B4-BE49-F238E27FC236}">
                <a16:creationId xmlns:a16="http://schemas.microsoft.com/office/drawing/2014/main" id="{35516C89-5B81-61AA-EAC7-6BEFEE6B1D13}"/>
              </a:ext>
            </a:extLst>
          </p:cNvPr>
          <p:cNvPicPr>
            <a:picLocks noChangeAspect="1"/>
          </p:cNvPicPr>
          <p:nvPr/>
        </p:nvPicPr>
        <p:blipFill>
          <a:blip r:embed="rId3"/>
          <a:stretch>
            <a:fillRect/>
          </a:stretch>
        </p:blipFill>
        <p:spPr>
          <a:xfrm>
            <a:off x="0" y="-35625"/>
            <a:ext cx="4841751" cy="6222670"/>
          </a:xfrm>
          <a:prstGeom prst="rect">
            <a:avLst/>
          </a:prstGeom>
          <a:noFill/>
          <a:ln w="19050">
            <a:solidFill>
              <a:schemeClr val="bg1"/>
            </a:solidFill>
          </a:ln>
        </p:spPr>
      </p:pic>
    </p:spTree>
    <p:extLst>
      <p:ext uri="{BB962C8B-B14F-4D97-AF65-F5344CB8AC3E}">
        <p14:creationId xmlns:p14="http://schemas.microsoft.com/office/powerpoint/2010/main" val="1943437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C6DB5-6197-8AF8-90A6-886D84386F09}"/>
              </a:ext>
            </a:extLst>
          </p:cNvPr>
          <p:cNvSpPr>
            <a:spLocks noGrp="1"/>
          </p:cNvSpPr>
          <p:nvPr>
            <p:ph type="title"/>
          </p:nvPr>
        </p:nvSpPr>
        <p:spPr>
          <a:xfrm>
            <a:off x="83125" y="365125"/>
            <a:ext cx="9690265" cy="1325563"/>
          </a:xfrm>
        </p:spPr>
        <p:txBody>
          <a:bodyPr/>
          <a:lstStyle/>
          <a:p>
            <a:r>
              <a:rPr kumimoji="0" lang="en-US" sz="4400" b="1" i="0" u="none" strike="noStrike" kern="1200" cap="all"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Oakley football visor (</a:t>
            </a:r>
            <a:r>
              <a:rPr kumimoji="0" lang="en-US" sz="4400" b="1" i="0" u="none" strike="noStrike" kern="1200" cap="all" spc="0" normalizeH="0" baseline="0" noProof="0" dirty="0" err="1">
                <a:ln>
                  <a:noFill/>
                </a:ln>
                <a:solidFill>
                  <a:srgbClr val="00205B"/>
                </a:solidFill>
                <a:effectLst/>
                <a:uLnTx/>
                <a:uFillTx/>
                <a:latin typeface="Calibri" panose="020F0502020204030204" pitchFamily="34" charset="0"/>
                <a:ea typeface="+mj-ea"/>
                <a:cs typeface="Calibri" panose="020F0502020204030204" pitchFamily="34" charset="0"/>
              </a:rPr>
              <a:t>prizm</a:t>
            </a:r>
            <a:r>
              <a:rPr kumimoji="0" lang="en-US" sz="4400" b="1" i="0" u="none" strike="noStrike" kern="1200" cap="all" spc="0" normalizeH="0" baseline="0" noProof="0" dirty="0">
                <a:ln>
                  <a:noFill/>
                </a:ln>
                <a:solidFill>
                  <a:srgbClr val="00205B"/>
                </a:solidFill>
                <a:effectLst/>
                <a:uLnTx/>
                <a:uFillTx/>
                <a:latin typeface="Calibri" panose="020F0502020204030204" pitchFamily="34" charset="0"/>
                <a:ea typeface="+mj-ea"/>
                <a:cs typeface="Calibri" panose="020F0502020204030204" pitchFamily="34" charset="0"/>
              </a:rPr>
              <a:t> clear)</a:t>
            </a:r>
            <a:endParaRPr lang="en-US" dirty="0"/>
          </a:p>
        </p:txBody>
      </p:sp>
      <p:pic>
        <p:nvPicPr>
          <p:cNvPr id="4" name="Picture 2">
            <a:extLst>
              <a:ext uri="{FF2B5EF4-FFF2-40B4-BE49-F238E27FC236}">
                <a16:creationId xmlns:a16="http://schemas.microsoft.com/office/drawing/2014/main" id="{9CF91775-91CA-C493-2DF1-0DEE7C5B7A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9437" r="-209" b="32016"/>
          <a:stretch/>
        </p:blipFill>
        <p:spPr bwMode="auto">
          <a:xfrm>
            <a:off x="460814" y="2189979"/>
            <a:ext cx="11270372" cy="319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9678404-A4BE-3B1E-A85A-7B4EE9E9A902}"/>
              </a:ext>
            </a:extLst>
          </p:cNvPr>
          <p:cNvSpPr txBox="1"/>
          <p:nvPr/>
        </p:nvSpPr>
        <p:spPr>
          <a:xfrm>
            <a:off x="2434442" y="5388429"/>
            <a:ext cx="1368965" cy="646331"/>
          </a:xfrm>
          <a:prstGeom prst="rect">
            <a:avLst/>
          </a:prstGeom>
          <a:noFill/>
        </p:spPr>
        <p:txBody>
          <a:bodyPr wrap="none" rtlCol="0">
            <a:spAutoFit/>
          </a:bodyPr>
          <a:lstStyle/>
          <a:p>
            <a:r>
              <a:rPr lang="en-US" sz="3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LEGAL</a:t>
            </a:r>
          </a:p>
        </p:txBody>
      </p:sp>
      <p:sp>
        <p:nvSpPr>
          <p:cNvPr id="6" name="TextBox 5">
            <a:extLst>
              <a:ext uri="{FF2B5EF4-FFF2-40B4-BE49-F238E27FC236}">
                <a16:creationId xmlns:a16="http://schemas.microsoft.com/office/drawing/2014/main" id="{93899DB9-0BD7-6397-C8F1-71E52CB7E102}"/>
              </a:ext>
            </a:extLst>
          </p:cNvPr>
          <p:cNvSpPr txBox="1"/>
          <p:nvPr/>
        </p:nvSpPr>
        <p:spPr>
          <a:xfrm>
            <a:off x="8032336" y="5407415"/>
            <a:ext cx="1847935" cy="646331"/>
          </a:xfrm>
          <a:prstGeom prst="rect">
            <a:avLst/>
          </a:prstGeom>
          <a:noFill/>
        </p:spPr>
        <p:txBody>
          <a:bodyPr wrap="square">
            <a:spAutoFit/>
          </a:bodyPr>
          <a:lstStyle/>
          <a:p>
            <a:r>
              <a:rPr lang="en-US" sz="3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ILLEGAL</a:t>
            </a:r>
          </a:p>
        </p:txBody>
      </p:sp>
    </p:spTree>
    <p:extLst>
      <p:ext uri="{BB962C8B-B14F-4D97-AF65-F5344CB8AC3E}">
        <p14:creationId xmlns:p14="http://schemas.microsoft.com/office/powerpoint/2010/main" val="40143541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CDA11-5574-4646-88D3-E6756159F0CD}"/>
              </a:ext>
            </a:extLst>
          </p:cNvPr>
          <p:cNvSpPr>
            <a:spLocks noGrp="1"/>
          </p:cNvSpPr>
          <p:nvPr>
            <p:ph type="title"/>
          </p:nvPr>
        </p:nvSpPr>
        <p:spPr>
          <a:xfrm>
            <a:off x="850076" y="117601"/>
            <a:ext cx="8491151" cy="1325563"/>
          </a:xfrm>
        </p:spPr>
        <p:txBody>
          <a:bodyPr/>
          <a:lstStyle/>
          <a:p>
            <a:pPr algn="ctr"/>
            <a:r>
              <a:rPr lang="en-US" cap="all" dirty="0"/>
              <a:t>Football helmet covers</a:t>
            </a:r>
          </a:p>
        </p:txBody>
      </p:sp>
      <p:sp>
        <p:nvSpPr>
          <p:cNvPr id="3" name="Content Placeholder 2">
            <a:extLst>
              <a:ext uri="{FF2B5EF4-FFF2-40B4-BE49-F238E27FC236}">
                <a16:creationId xmlns:a16="http://schemas.microsoft.com/office/drawing/2014/main" id="{4B36111C-0E13-4252-8A7E-7892BB0382E4}"/>
              </a:ext>
            </a:extLst>
          </p:cNvPr>
          <p:cNvSpPr>
            <a:spLocks noGrp="1"/>
          </p:cNvSpPr>
          <p:nvPr>
            <p:ph idx="1"/>
          </p:nvPr>
        </p:nvSpPr>
        <p:spPr>
          <a:xfrm>
            <a:off x="1156476" y="1463039"/>
            <a:ext cx="10535441" cy="4338637"/>
          </a:xfrm>
        </p:spPr>
        <p:txBody>
          <a:bodyPr vert="horz" lIns="91440" tIns="45720" rIns="91440" bIns="45720" rtlCol="0" anchor="t">
            <a:normAutofit/>
          </a:bodyPr>
          <a:lstStyle/>
          <a:p>
            <a:r>
              <a:rPr lang="en-US" sz="3600" b="1">
                <a:solidFill>
                  <a:srgbClr val="FF0000"/>
                </a:solidFill>
                <a:effectLst>
                  <a:outerShdw blurRad="38100" dist="38100" dir="2700000" algn="tl">
                    <a:srgbClr val="000000">
                      <a:alpha val="43137"/>
                    </a:srgbClr>
                  </a:outerShdw>
                </a:effectLst>
                <a:latin typeface="Calibri"/>
                <a:ea typeface="Calibri"/>
                <a:cs typeface="Calibri"/>
              </a:rPr>
              <a:t>Permissible by current NFHS Football Rules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414B56"/>
              </a:solidFill>
              <a:effectLst/>
              <a:uLnTx/>
              <a:uFillTx/>
              <a:latin typeface="Arial" pitchFamily="34" charset="0"/>
              <a:ea typeface="+mn-ea"/>
              <a:cs typeface="Arial" pitchFamily="34" charset="0"/>
            </a:endParaRPr>
          </a:p>
          <a:p>
            <a:pPr marL="0" indent="0">
              <a:buNone/>
            </a:pPr>
            <a:endParaRPr lang="en-US" dirty="0"/>
          </a:p>
        </p:txBody>
      </p:sp>
      <p:pic>
        <p:nvPicPr>
          <p:cNvPr id="6" name="Picture 4">
            <a:extLst>
              <a:ext uri="{FF2B5EF4-FFF2-40B4-BE49-F238E27FC236}">
                <a16:creationId xmlns:a16="http://schemas.microsoft.com/office/drawing/2014/main" id="{669B3217-4110-98D9-8591-2DD9B9CDF9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4196" y="2283082"/>
            <a:ext cx="4776486" cy="28826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lack Guardian Cap">
            <a:extLst>
              <a:ext uri="{FF2B5EF4-FFF2-40B4-BE49-F238E27FC236}">
                <a16:creationId xmlns:a16="http://schemas.microsoft.com/office/drawing/2014/main" id="{2EF95890-10BD-AEED-CAD9-ADDB20B20D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0115" y="2093563"/>
            <a:ext cx="3416588" cy="341658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C440EDE-2FF8-1FCA-48C7-8861493D5F8D}"/>
              </a:ext>
            </a:extLst>
          </p:cNvPr>
          <p:cNvSpPr txBox="1"/>
          <p:nvPr/>
        </p:nvSpPr>
        <p:spPr>
          <a:xfrm>
            <a:off x="1773896" y="5418512"/>
            <a:ext cx="3217547"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14B56"/>
                </a:solidFill>
                <a:effectLst/>
                <a:uLnTx/>
                <a:uFillTx/>
                <a:latin typeface="Arial" pitchFamily="34" charset="0"/>
                <a:ea typeface="+mn-ea"/>
                <a:cs typeface="Arial" pitchFamily="34" charset="0"/>
              </a:rPr>
              <a:t>GUARDIAN CAPS</a:t>
            </a:r>
          </a:p>
        </p:txBody>
      </p:sp>
      <p:sp>
        <p:nvSpPr>
          <p:cNvPr id="9" name="TextBox 8">
            <a:extLst>
              <a:ext uri="{FF2B5EF4-FFF2-40B4-BE49-F238E27FC236}">
                <a16:creationId xmlns:a16="http://schemas.microsoft.com/office/drawing/2014/main" id="{00F1A6BD-E764-ED68-8FE4-0652014B076A}"/>
              </a:ext>
            </a:extLst>
          </p:cNvPr>
          <p:cNvSpPr txBox="1"/>
          <p:nvPr/>
        </p:nvSpPr>
        <p:spPr>
          <a:xfrm>
            <a:off x="7317499" y="5410200"/>
            <a:ext cx="3285443"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14B56"/>
                </a:solidFill>
                <a:effectLst/>
                <a:uLnTx/>
                <a:uFillTx/>
                <a:latin typeface="Arial" pitchFamily="34" charset="0"/>
                <a:ea typeface="+mn-ea"/>
                <a:cs typeface="Arial" pitchFamily="34" charset="0"/>
              </a:rPr>
              <a:t>SAFR PRO TECH</a:t>
            </a:r>
          </a:p>
        </p:txBody>
      </p:sp>
    </p:spTree>
    <p:extLst>
      <p:ext uri="{BB962C8B-B14F-4D97-AF65-F5344CB8AC3E}">
        <p14:creationId xmlns:p14="http://schemas.microsoft.com/office/powerpoint/2010/main" val="9103212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FC551-E2E4-7FF9-C32D-3D753C2D9E33}"/>
              </a:ext>
            </a:extLst>
          </p:cNvPr>
          <p:cNvSpPr>
            <a:spLocks noGrp="1"/>
          </p:cNvSpPr>
          <p:nvPr>
            <p:ph type="title"/>
          </p:nvPr>
        </p:nvSpPr>
        <p:spPr/>
        <p:txBody>
          <a:bodyPr/>
          <a:lstStyle/>
          <a:p>
            <a:pPr algn="ctr"/>
            <a:r>
              <a:rPr lang="en-US" dirty="0"/>
              <a:t>Q-COLLAR</a:t>
            </a:r>
          </a:p>
        </p:txBody>
      </p:sp>
      <p:sp>
        <p:nvSpPr>
          <p:cNvPr id="3" name="Content Placeholder 2">
            <a:extLst>
              <a:ext uri="{FF2B5EF4-FFF2-40B4-BE49-F238E27FC236}">
                <a16:creationId xmlns:a16="http://schemas.microsoft.com/office/drawing/2014/main" id="{81C49F05-691E-9633-8036-7DBE47B3EE04}"/>
              </a:ext>
            </a:extLst>
          </p:cNvPr>
          <p:cNvSpPr>
            <a:spLocks noGrp="1"/>
          </p:cNvSpPr>
          <p:nvPr>
            <p:ph idx="1"/>
          </p:nvPr>
        </p:nvSpPr>
        <p:spPr>
          <a:xfrm>
            <a:off x="933202" y="1599994"/>
            <a:ext cx="10515600" cy="632567"/>
          </a:xfrm>
        </p:spPr>
        <p:txBody>
          <a:bodyPr vert="horz" lIns="91440" tIns="45720" rIns="91440" bIns="45720" rtlCol="0" anchor="t">
            <a:normAutofit/>
          </a:bodyPr>
          <a:lstStyle/>
          <a:p>
            <a:pPr marL="228600" marR="0" lvl="0" indent="-22860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Char char="•"/>
              <a:tabLst/>
              <a:defRPr/>
            </a:pP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Calibri"/>
                <a:ea typeface="Calibri"/>
                <a:cs typeface="Calibri"/>
              </a:rPr>
              <a:t>Permissible by current NFHS </a:t>
            </a:r>
            <a:r>
              <a:rPr lang="en-US" sz="3600" b="1">
                <a:solidFill>
                  <a:srgbClr val="FF0000"/>
                </a:solidFill>
                <a:effectLst>
                  <a:outerShdw blurRad="38100" dist="38100" dir="2700000" algn="tl">
                    <a:srgbClr val="000000">
                      <a:alpha val="43137"/>
                    </a:srgbClr>
                  </a:outerShdw>
                </a:effectLst>
                <a:latin typeface="Calibri"/>
                <a:ea typeface="Calibri"/>
                <a:cs typeface="Calibri"/>
              </a:rPr>
              <a:t>F</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Calibri"/>
                <a:ea typeface="Calibri"/>
                <a:cs typeface="Calibri"/>
              </a:rPr>
              <a:t>ootball</a:t>
            </a: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Calibri"/>
                <a:cs typeface="Calibri"/>
              </a:rPr>
              <a:t> </a:t>
            </a:r>
            <a:r>
              <a:rPr lang="en-US" sz="3600" b="1" dirty="0">
                <a:solidFill>
                  <a:srgbClr val="FF0000"/>
                </a:solidFill>
                <a:effectLst>
                  <a:outerShdw blurRad="38100" dist="38100" dir="2700000" algn="tl">
                    <a:srgbClr val="000000">
                      <a:alpha val="43137"/>
                    </a:srgbClr>
                  </a:outerShdw>
                </a:effectLst>
                <a:latin typeface="Calibri"/>
                <a:ea typeface="Calibri"/>
                <a:cs typeface="Calibri"/>
              </a:rPr>
              <a:t>R</a:t>
            </a: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Calibri"/>
                <a:cs typeface="Calibri"/>
              </a:rPr>
              <a:t>ules</a:t>
            </a:r>
          </a:p>
          <a:p>
            <a:pPr marL="0" indent="0">
              <a:buNone/>
            </a:pPr>
            <a:endParaRPr lang="en-US" dirty="0"/>
          </a:p>
        </p:txBody>
      </p:sp>
      <p:pic>
        <p:nvPicPr>
          <p:cNvPr id="8" name="Picture 7">
            <a:extLst>
              <a:ext uri="{FF2B5EF4-FFF2-40B4-BE49-F238E27FC236}">
                <a16:creationId xmlns:a16="http://schemas.microsoft.com/office/drawing/2014/main" id="{620C43B3-FF5C-2AB4-46E9-18B71C21C4DA}"/>
              </a:ext>
            </a:extLst>
          </p:cNvPr>
          <p:cNvPicPr>
            <a:picLocks noChangeAspect="1"/>
          </p:cNvPicPr>
          <p:nvPr/>
        </p:nvPicPr>
        <p:blipFill>
          <a:blip r:embed="rId3"/>
          <a:srcRect l="11494" t="35845" r="47987" b="15844"/>
          <a:stretch/>
        </p:blipFill>
        <p:spPr>
          <a:xfrm>
            <a:off x="1002259" y="2587693"/>
            <a:ext cx="5018315" cy="3365649"/>
          </a:xfrm>
          <a:prstGeom prst="rect">
            <a:avLst/>
          </a:prstGeom>
        </p:spPr>
      </p:pic>
      <p:pic>
        <p:nvPicPr>
          <p:cNvPr id="1028" name="Picture 4" descr="Q - Collar - Q30">
            <a:extLst>
              <a:ext uri="{FF2B5EF4-FFF2-40B4-BE49-F238E27FC236}">
                <a16:creationId xmlns:a16="http://schemas.microsoft.com/office/drawing/2014/main" id="{3C147B40-1749-1BD0-5BC0-574F6E739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7080" y="2232561"/>
            <a:ext cx="3720781" cy="3720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6874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FC551-E2E4-7FF9-C32D-3D753C2D9E33}"/>
              </a:ext>
            </a:extLst>
          </p:cNvPr>
          <p:cNvSpPr>
            <a:spLocks noGrp="1"/>
          </p:cNvSpPr>
          <p:nvPr>
            <p:ph type="title"/>
          </p:nvPr>
        </p:nvSpPr>
        <p:spPr>
          <a:xfrm>
            <a:off x="802574" y="43028"/>
            <a:ext cx="8491151" cy="1325563"/>
          </a:xfrm>
        </p:spPr>
        <p:txBody>
          <a:bodyPr/>
          <a:lstStyle/>
          <a:p>
            <a:pPr algn="ctr"/>
            <a:r>
              <a:rPr lang="en-US" dirty="0"/>
              <a:t>PATELLAR TENDON STRAPS</a:t>
            </a:r>
          </a:p>
        </p:txBody>
      </p:sp>
      <p:sp>
        <p:nvSpPr>
          <p:cNvPr id="3" name="Content Placeholder 2">
            <a:extLst>
              <a:ext uri="{FF2B5EF4-FFF2-40B4-BE49-F238E27FC236}">
                <a16:creationId xmlns:a16="http://schemas.microsoft.com/office/drawing/2014/main" id="{81C49F05-691E-9633-8036-7DBE47B3EE04}"/>
              </a:ext>
            </a:extLst>
          </p:cNvPr>
          <p:cNvSpPr>
            <a:spLocks noGrp="1"/>
          </p:cNvSpPr>
          <p:nvPr>
            <p:ph idx="1"/>
          </p:nvPr>
        </p:nvSpPr>
        <p:spPr>
          <a:xfrm>
            <a:off x="161801" y="2092986"/>
            <a:ext cx="5803571" cy="3274661"/>
          </a:xfrm>
        </p:spPr>
        <p:txBody>
          <a:bodyPr vert="horz" lIns="91440" tIns="45720" rIns="91440" bIns="45720" rtlCol="0" anchor="t">
            <a:normAutofit/>
          </a:bodyPr>
          <a:lstStyle/>
          <a:p>
            <a:pPr marL="228600" marR="0" lvl="0" indent="-22860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Char char="•"/>
              <a:tabLst/>
              <a:defRPr/>
            </a:pP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Calibri"/>
                <a:cs typeface="Calibri"/>
              </a:rPr>
              <a:t>Patellar tendon straps are </a:t>
            </a:r>
            <a:r>
              <a:rPr lang="en-US" sz="3600" b="1" dirty="0">
                <a:solidFill>
                  <a:srgbClr val="FF0000"/>
                </a:solidFill>
                <a:effectLst>
                  <a:outerShdw blurRad="38100" dist="38100" dir="2700000" algn="tl">
                    <a:srgbClr val="000000">
                      <a:alpha val="43137"/>
                    </a:srgbClr>
                  </a:outerShdw>
                </a:effectLst>
                <a:latin typeface="Calibri"/>
                <a:ea typeface="Calibri"/>
                <a:cs typeface="Calibri"/>
              </a:rPr>
              <a:t>permissible by </a:t>
            </a: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Calibri"/>
                <a:cs typeface="Calibri"/>
              </a:rPr>
              <a:t>current </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Calibri"/>
                <a:ea typeface="Calibri"/>
                <a:cs typeface="Calibri"/>
              </a:rPr>
              <a:t>NFHS </a:t>
            </a:r>
            <a:r>
              <a:rPr lang="en-US" sz="3600" b="1">
                <a:solidFill>
                  <a:srgbClr val="FF0000"/>
                </a:solidFill>
                <a:effectLst>
                  <a:outerShdw blurRad="38100" dist="38100" dir="2700000" algn="tl">
                    <a:srgbClr val="000000">
                      <a:alpha val="43137"/>
                    </a:srgbClr>
                  </a:outerShdw>
                </a:effectLst>
                <a:latin typeface="Calibri"/>
                <a:ea typeface="Calibri"/>
                <a:cs typeface="Calibri"/>
              </a:rPr>
              <a:t>F</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Calibri"/>
                <a:ea typeface="Calibri"/>
                <a:cs typeface="Calibri"/>
              </a:rPr>
              <a:t>ootball</a:t>
            </a: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Calibri"/>
                <a:cs typeface="Calibri"/>
              </a:rPr>
              <a:t> Rules and is not considered an illegal equipment adornment.</a:t>
            </a:r>
          </a:p>
          <a:p>
            <a:pPr marL="0" indent="0">
              <a:buNone/>
            </a:pPr>
            <a:endParaRPr lang="en-US" dirty="0"/>
          </a:p>
        </p:txBody>
      </p:sp>
      <p:pic>
        <p:nvPicPr>
          <p:cNvPr id="1026" name="Picture 2" descr="McDavid Knee Strap/Patella - MD414">
            <a:extLst>
              <a:ext uri="{FF2B5EF4-FFF2-40B4-BE49-F238E27FC236}">
                <a16:creationId xmlns:a16="http://schemas.microsoft.com/office/drawing/2014/main" id="{A325C6E8-6470-85FC-E2B1-4084210BD6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70" t="4356" r="12772" b="6244"/>
          <a:stretch/>
        </p:blipFill>
        <p:spPr bwMode="auto">
          <a:xfrm>
            <a:off x="5628904" y="1859952"/>
            <a:ext cx="3447803" cy="41452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ewrappedpoint3">
            <a:extLst>
              <a:ext uri="{FF2B5EF4-FFF2-40B4-BE49-F238E27FC236}">
                <a16:creationId xmlns:a16="http://schemas.microsoft.com/office/drawing/2014/main" id="{EA7F8766-A6E1-8036-3F92-60D7F7585B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242" t="29430" r="21472"/>
          <a:stretch/>
        </p:blipFill>
        <p:spPr bwMode="auto">
          <a:xfrm>
            <a:off x="9293725" y="2185167"/>
            <a:ext cx="2639895" cy="3494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5170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66A05-83B6-FDE1-E821-6B5F3EDF0191}"/>
              </a:ext>
            </a:extLst>
          </p:cNvPr>
          <p:cNvSpPr>
            <a:spLocks noGrp="1"/>
          </p:cNvSpPr>
          <p:nvPr>
            <p:ph type="title"/>
          </p:nvPr>
        </p:nvSpPr>
        <p:spPr>
          <a:xfrm>
            <a:off x="4418096" y="2373334"/>
            <a:ext cx="8200939" cy="2111332"/>
          </a:xfrm>
        </p:spPr>
        <p:txBody>
          <a:bodyPr/>
          <a:lstStyle/>
          <a:p>
            <a:pPr algn="ctr"/>
            <a:r>
              <a:rPr lang="en-US" dirty="0"/>
              <a:t>2026-27 NFHS FOOTBALL INFORMATION</a:t>
            </a:r>
          </a:p>
        </p:txBody>
      </p:sp>
      <p:pic>
        <p:nvPicPr>
          <p:cNvPr id="5" name="Picture 4" descr="A group of football players running&#10;&#10;AI-generated content may be incorrect.">
            <a:extLst>
              <a:ext uri="{FF2B5EF4-FFF2-40B4-BE49-F238E27FC236}">
                <a16:creationId xmlns:a16="http://schemas.microsoft.com/office/drawing/2014/main" id="{855154F1-8FF8-BF0A-43D6-8133B92309F7}"/>
              </a:ext>
            </a:extLst>
          </p:cNvPr>
          <p:cNvPicPr>
            <a:picLocks noChangeAspect="1"/>
          </p:cNvPicPr>
          <p:nvPr/>
        </p:nvPicPr>
        <p:blipFill>
          <a:blip r:embed="rId3"/>
          <a:stretch>
            <a:fillRect/>
          </a:stretch>
        </p:blipFill>
        <p:spPr>
          <a:xfrm>
            <a:off x="1" y="-1"/>
            <a:ext cx="4917126" cy="6234545"/>
          </a:xfrm>
          <a:prstGeom prst="rect">
            <a:avLst/>
          </a:prstGeom>
        </p:spPr>
      </p:pic>
    </p:spTree>
    <p:extLst>
      <p:ext uri="{BB962C8B-B14F-4D97-AF65-F5344CB8AC3E}">
        <p14:creationId xmlns:p14="http://schemas.microsoft.com/office/powerpoint/2010/main" val="990949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B419F-0220-485C-BB65-11EEBBF3332F}"/>
              </a:ext>
            </a:extLst>
          </p:cNvPr>
          <p:cNvSpPr>
            <a:spLocks noGrp="1"/>
          </p:cNvSpPr>
          <p:nvPr>
            <p:ph type="title"/>
          </p:nvPr>
        </p:nvSpPr>
        <p:spPr/>
        <p:txBody>
          <a:bodyPr>
            <a:normAutofit fontScale="90000"/>
          </a:bodyPr>
          <a:lstStyle/>
          <a:p>
            <a:pPr algn="ctr"/>
            <a:r>
              <a:rPr lang="en-US" cap="all" dirty="0"/>
              <a:t>2027 </a:t>
            </a:r>
            <a:r>
              <a:rPr lang="en-US" cap="all" dirty="0" err="1"/>
              <a:t>nfhs</a:t>
            </a:r>
            <a:r>
              <a:rPr lang="en-US" cap="all" dirty="0"/>
              <a:t> football rule change </a:t>
            </a:r>
            <a:br>
              <a:rPr lang="en-US" cap="all" dirty="0"/>
            </a:br>
            <a:r>
              <a:rPr lang="en-US" cap="all" dirty="0"/>
              <a:t>proposal online form</a:t>
            </a:r>
          </a:p>
        </p:txBody>
      </p:sp>
      <p:sp>
        <p:nvSpPr>
          <p:cNvPr id="3" name="Content Placeholder 2">
            <a:extLst>
              <a:ext uri="{FF2B5EF4-FFF2-40B4-BE49-F238E27FC236}">
                <a16:creationId xmlns:a16="http://schemas.microsoft.com/office/drawing/2014/main" id="{76CDAD6F-1488-4DB9-9EBD-2F37E9151484}"/>
              </a:ext>
            </a:extLst>
          </p:cNvPr>
          <p:cNvSpPr>
            <a:spLocks noGrp="1"/>
          </p:cNvSpPr>
          <p:nvPr>
            <p:ph idx="1"/>
          </p:nvPr>
        </p:nvSpPr>
        <p:spPr>
          <a:xfrm>
            <a:off x="2636322" y="1948481"/>
            <a:ext cx="6666015" cy="4338637"/>
          </a:xfrm>
        </p:spPr>
        <p:txBody>
          <a:bodyPr vert="horz" lIns="91440" tIns="45720" rIns="91440" bIns="45720" rtlCol="0" anchor="t">
            <a:normAutofit/>
          </a:bodyPr>
          <a:lstStyle/>
          <a:p>
            <a:pPr algn="ctr" eaLnBrk="0" hangingPunct="0">
              <a:spcBef>
                <a:spcPct val="50000"/>
              </a:spcBef>
              <a:buNone/>
              <a:defRPr/>
            </a:pPr>
            <a:r>
              <a:rPr lang="en-US" sz="3600" b="1" u="sng">
                <a:solidFill>
                  <a:srgbClr val="FF0000"/>
                </a:solidFill>
                <a:effectLst>
                  <a:outerShdw blurRad="38100" dist="38100" dir="2700000" algn="tl">
                    <a:srgbClr val="000000">
                      <a:alpha val="43137"/>
                    </a:srgbClr>
                  </a:outerShdw>
                </a:effectLst>
                <a:latin typeface="Calibri"/>
                <a:ea typeface="ＭＳ Ｐゴシック"/>
                <a:cs typeface="Calibri"/>
              </a:rPr>
              <a:t>Due to me:</a:t>
            </a:r>
            <a:r>
              <a:rPr lang="en-US" sz="3600" b="1" dirty="0">
                <a:solidFill>
                  <a:srgbClr val="FF0000"/>
                </a:solidFill>
                <a:effectLst>
                  <a:outerShdw blurRad="38100" dist="38100" dir="2700000" algn="tl">
                    <a:srgbClr val="000000">
                      <a:alpha val="43137"/>
                    </a:srgbClr>
                  </a:outerShdw>
                </a:effectLst>
                <a:latin typeface="Calibri"/>
                <a:ea typeface="ＭＳ Ｐゴシック"/>
                <a:cs typeface="Calibri"/>
              </a:rPr>
              <a:t>  </a:t>
            </a:r>
          </a:p>
          <a:p>
            <a:pPr lvl="0" algn="ctr" eaLnBrk="0" hangingPunct="0">
              <a:spcBef>
                <a:spcPct val="50000"/>
              </a:spcBef>
              <a:buNone/>
              <a:defRPr/>
            </a:pPr>
            <a:r>
              <a:rPr lang="en-US" sz="3600" b="1">
                <a:solidFill>
                  <a:schemeClr val="tx1"/>
                </a:solidFill>
                <a:effectLst>
                  <a:outerShdw blurRad="38100" dist="38100" dir="2700000" algn="tl">
                    <a:srgbClr val="000000">
                      <a:alpha val="43137"/>
                    </a:srgbClr>
                  </a:outerShdw>
                </a:effectLst>
                <a:latin typeface="Calibri"/>
                <a:ea typeface="ＭＳ Ｐゴシック"/>
                <a:cs typeface="Calibri"/>
              </a:rPr>
              <a:t>October 15, 2026</a:t>
            </a:r>
          </a:p>
          <a:p>
            <a:pPr lvl="0" algn="ctr" eaLnBrk="0" hangingPunct="0">
              <a:spcBef>
                <a:spcPct val="50000"/>
              </a:spcBef>
              <a:buNone/>
              <a:defRPr/>
            </a:pPr>
            <a:endParaRPr lang="en-US" sz="3600" b="1" baseline="30000" dirty="0">
              <a:solidFill>
                <a:srgbClr val="FF0000"/>
              </a:solidFill>
              <a:effectLst>
                <a:outerShdw blurRad="38100" dist="38100" dir="2700000" algn="tl">
                  <a:srgbClr val="000000">
                    <a:alpha val="43137"/>
                  </a:srgbClr>
                </a:outerShdw>
              </a:effectLst>
              <a:ea typeface="ＭＳ Ｐゴシック" pitchFamily="34" charset="-128"/>
            </a:endParaRPr>
          </a:p>
          <a:p>
            <a:pPr lvl="0">
              <a:buNone/>
            </a:pPr>
            <a:r>
              <a:rPr lang="en-US" sz="3600" dirty="0">
                <a:solidFill>
                  <a:srgbClr val="414B56"/>
                </a:solidFill>
                <a:effectLst>
                  <a:outerShdw blurRad="38100" dist="38100" dir="2700000" algn="tl">
                    <a:srgbClr val="000000">
                      <a:alpha val="43137"/>
                    </a:srgbClr>
                  </a:outerShdw>
                </a:effectLst>
              </a:rPr>
              <a:t>  </a:t>
            </a:r>
            <a:r>
              <a:rPr lang="en-US" sz="3600" b="1" dirty="0">
                <a:solidFill>
                  <a:srgbClr val="FF0000"/>
                </a:solidFill>
                <a:effectLst>
                  <a:outerShdw blurRad="38100" dist="38100" dir="2700000" algn="tl">
                    <a:srgbClr val="000000">
                      <a:alpha val="43137"/>
                    </a:srgbClr>
                  </a:outerShdw>
                </a:effectLst>
              </a:rPr>
              <a:t>Must be submitted to your state association office for approval. </a:t>
            </a:r>
          </a:p>
          <a:p>
            <a:endParaRPr lang="en-US" dirty="0"/>
          </a:p>
        </p:txBody>
      </p:sp>
    </p:spTree>
    <p:extLst>
      <p:ext uri="{BB962C8B-B14F-4D97-AF65-F5344CB8AC3E}">
        <p14:creationId xmlns:p14="http://schemas.microsoft.com/office/powerpoint/2010/main" val="2023562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A54C-57D9-2AAD-E14F-F365207B4D04}"/>
              </a:ext>
            </a:extLst>
          </p:cNvPr>
          <p:cNvSpPr>
            <a:spLocks noGrp="1"/>
          </p:cNvSpPr>
          <p:nvPr>
            <p:ph type="ctrTitle"/>
          </p:nvPr>
        </p:nvSpPr>
        <p:spPr/>
        <p:txBody>
          <a:bodyPr/>
          <a:lstStyle/>
          <a:p>
            <a:r>
              <a:rPr lang="en-US" dirty="0"/>
              <a:t>Thank You</a:t>
            </a:r>
          </a:p>
        </p:txBody>
      </p:sp>
      <p:sp>
        <p:nvSpPr>
          <p:cNvPr id="4" name="TextBox 3">
            <a:extLst>
              <a:ext uri="{FF2B5EF4-FFF2-40B4-BE49-F238E27FC236}">
                <a16:creationId xmlns:a16="http://schemas.microsoft.com/office/drawing/2014/main" id="{D043A105-DA69-3BDD-8AEC-CDE4B988D86C}"/>
              </a:ext>
            </a:extLst>
          </p:cNvPr>
          <p:cNvSpPr txBox="1"/>
          <p:nvPr/>
        </p:nvSpPr>
        <p:spPr>
          <a:xfrm>
            <a:off x="1524000" y="5165125"/>
            <a:ext cx="9144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NFHS.org		Phone # 317-972-6900	Email</a:t>
            </a:r>
          </a:p>
        </p:txBody>
      </p:sp>
    </p:spTree>
    <p:extLst>
      <p:ext uri="{BB962C8B-B14F-4D97-AF65-F5344CB8AC3E}">
        <p14:creationId xmlns:p14="http://schemas.microsoft.com/office/powerpoint/2010/main" val="67015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ACB97-5397-9634-B114-DFC82AD37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0BA16-2B13-4C23-A5FD-54916E3EF450}"/>
              </a:ext>
            </a:extLst>
          </p:cNvPr>
          <p:cNvSpPr>
            <a:spLocks noGrp="1"/>
          </p:cNvSpPr>
          <p:nvPr>
            <p:ph type="title"/>
          </p:nvPr>
        </p:nvSpPr>
        <p:spPr/>
        <p:txBody>
          <a:bodyPr/>
          <a:lstStyle/>
          <a:p>
            <a:r>
              <a:rPr lang="en-US" dirty="0"/>
              <a:t>HEAD SLAP</a:t>
            </a:r>
            <a:br>
              <a:rPr lang="en-US" dirty="0"/>
            </a:br>
            <a:r>
              <a:rPr lang="en-US" dirty="0"/>
              <a:t>RULE 9-4-7</a:t>
            </a:r>
          </a:p>
        </p:txBody>
      </p:sp>
      <p:sp>
        <p:nvSpPr>
          <p:cNvPr id="5" name="Content Placeholder 4">
            <a:extLst>
              <a:ext uri="{FF2B5EF4-FFF2-40B4-BE49-F238E27FC236}">
                <a16:creationId xmlns:a16="http://schemas.microsoft.com/office/drawing/2014/main" id="{2EFB630A-C38A-7F36-50D7-6C5431D0FBBB}"/>
              </a:ext>
            </a:extLst>
          </p:cNvPr>
          <p:cNvSpPr>
            <a:spLocks noGrp="1"/>
          </p:cNvSpPr>
          <p:nvPr>
            <p:ph idx="1"/>
          </p:nvPr>
        </p:nvSpPr>
        <p:spPr>
          <a:xfrm>
            <a:off x="838200" y="1816998"/>
            <a:ext cx="4820728" cy="4351338"/>
          </a:xfrm>
        </p:spPr>
        <p:txBody>
          <a:bodyPr/>
          <a:lstStyle/>
          <a:p>
            <a:r>
              <a:rPr lang="en-US" dirty="0">
                <a:solidFill>
                  <a:schemeClr val="tx1"/>
                </a:solidFill>
              </a:rPr>
              <a:t>“No player may use the hand(s) to slap the opponent’s head.”</a:t>
            </a:r>
          </a:p>
        </p:txBody>
      </p:sp>
      <p:pic>
        <p:nvPicPr>
          <p:cNvPr id="7" name="Picture 6">
            <a:extLst>
              <a:ext uri="{FF2B5EF4-FFF2-40B4-BE49-F238E27FC236}">
                <a16:creationId xmlns:a16="http://schemas.microsoft.com/office/drawing/2014/main" id="{5F7D8436-709E-53CE-4D2D-928F891EE2D8}"/>
              </a:ext>
            </a:extLst>
          </p:cNvPr>
          <p:cNvPicPr>
            <a:picLocks noChangeAspect="1"/>
          </p:cNvPicPr>
          <p:nvPr/>
        </p:nvPicPr>
        <p:blipFill>
          <a:blip r:embed="rId3"/>
          <a:stretch>
            <a:fillRect/>
          </a:stretch>
        </p:blipFill>
        <p:spPr>
          <a:xfrm>
            <a:off x="5083775" y="1253330"/>
            <a:ext cx="4450508" cy="4755583"/>
          </a:xfrm>
          <a:prstGeom prst="rect">
            <a:avLst/>
          </a:prstGeom>
        </p:spPr>
      </p:pic>
    </p:spTree>
    <p:extLst>
      <p:ext uri="{BB962C8B-B14F-4D97-AF65-F5344CB8AC3E}">
        <p14:creationId xmlns:p14="http://schemas.microsoft.com/office/powerpoint/2010/main" val="3996593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3690B-A57E-BBB1-6C92-43D767F7123E}"/>
              </a:ext>
            </a:extLst>
          </p:cNvPr>
          <p:cNvSpPr>
            <a:spLocks noGrp="1"/>
          </p:cNvSpPr>
          <p:nvPr>
            <p:ph type="title"/>
          </p:nvPr>
        </p:nvSpPr>
        <p:spPr>
          <a:xfrm>
            <a:off x="4394822" y="2373334"/>
            <a:ext cx="8200939" cy="2111332"/>
          </a:xfrm>
        </p:spPr>
        <p:txBody>
          <a:bodyPr>
            <a:normAutofit/>
          </a:bodyPr>
          <a:lstStyle/>
          <a:p>
            <a:pPr algn="ctr"/>
            <a:r>
              <a:rPr lang="en-US" dirty="0"/>
              <a:t>2026 NFHS FOOTBALL EDITORIAL CHANGES</a:t>
            </a:r>
          </a:p>
        </p:txBody>
      </p:sp>
      <p:pic>
        <p:nvPicPr>
          <p:cNvPr id="5" name="Picture 4" descr="A group of football players running&#10;&#10;AI-generated content may be incorrect.">
            <a:extLst>
              <a:ext uri="{FF2B5EF4-FFF2-40B4-BE49-F238E27FC236}">
                <a16:creationId xmlns:a16="http://schemas.microsoft.com/office/drawing/2014/main" id="{1B608FBD-69DB-2936-C5BA-E6082731F0DA}"/>
              </a:ext>
            </a:extLst>
          </p:cNvPr>
          <p:cNvPicPr>
            <a:picLocks noChangeAspect="1"/>
          </p:cNvPicPr>
          <p:nvPr/>
        </p:nvPicPr>
        <p:blipFill>
          <a:blip r:embed="rId3"/>
          <a:stretch>
            <a:fillRect/>
          </a:stretch>
        </p:blipFill>
        <p:spPr>
          <a:xfrm>
            <a:off x="1" y="0"/>
            <a:ext cx="4916384" cy="6233604"/>
          </a:xfrm>
          <a:prstGeom prst="rect">
            <a:avLst/>
          </a:prstGeom>
        </p:spPr>
      </p:pic>
    </p:spTree>
    <p:extLst>
      <p:ext uri="{BB962C8B-B14F-4D97-AF65-F5344CB8AC3E}">
        <p14:creationId xmlns:p14="http://schemas.microsoft.com/office/powerpoint/2010/main" val="3719354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CD242-81BE-BF4F-71E5-C63DE2E13F5E}"/>
              </a:ext>
            </a:extLst>
          </p:cNvPr>
          <p:cNvSpPr>
            <a:spLocks noGrp="1"/>
          </p:cNvSpPr>
          <p:nvPr>
            <p:ph type="title"/>
          </p:nvPr>
        </p:nvSpPr>
        <p:spPr/>
        <p:txBody>
          <a:bodyPr/>
          <a:lstStyle/>
          <a:p>
            <a:r>
              <a:rPr lang="en-US" dirty="0"/>
              <a:t>GAME ENDING PROCEDURE</a:t>
            </a:r>
            <a:br>
              <a:rPr lang="en-US" dirty="0"/>
            </a:br>
            <a:r>
              <a:rPr lang="en-US" dirty="0"/>
              <a:t>RULE 1-1-8</a:t>
            </a:r>
          </a:p>
        </p:txBody>
      </p:sp>
      <p:sp>
        <p:nvSpPr>
          <p:cNvPr id="6" name="Content Placeholder 5">
            <a:extLst>
              <a:ext uri="{FF2B5EF4-FFF2-40B4-BE49-F238E27FC236}">
                <a16:creationId xmlns:a16="http://schemas.microsoft.com/office/drawing/2014/main" id="{2E2563AD-9CF0-9458-69E0-596F4A8A6391}"/>
              </a:ext>
            </a:extLst>
          </p:cNvPr>
          <p:cNvSpPr>
            <a:spLocks noGrp="1"/>
          </p:cNvSpPr>
          <p:nvPr>
            <p:ph idx="1"/>
          </p:nvPr>
        </p:nvSpPr>
        <p:spPr/>
        <p:txBody>
          <a:bodyPr/>
          <a:lstStyle/>
          <a:p>
            <a:r>
              <a:rPr lang="en-US" dirty="0">
                <a:solidFill>
                  <a:schemeClr val="tx1"/>
                </a:solidFill>
              </a:rPr>
              <a:t>The game officials’ authority extends through the referee's declaration of the end of the fourth period or overtime. </a:t>
            </a:r>
            <a:r>
              <a:rPr lang="en-US" u="sng" dirty="0">
                <a:solidFill>
                  <a:schemeClr val="tx1"/>
                </a:solidFill>
              </a:rPr>
              <a:t>The jurisdiction of the game officials is terminated and the final score has been approved when all game officials leave the visual confines of the playing area.</a:t>
            </a:r>
            <a:r>
              <a:rPr lang="en-US" dirty="0">
                <a:solidFill>
                  <a:schemeClr val="tx1"/>
                </a:solidFill>
              </a:rPr>
              <a:t> The game officials retain clerical authority over the game through the completion of any reports, including those imposing disqualifications, that are responsive to actions occurring while the game officials had jurisdiction. State Associations may intercede in the event of unusual incidents that occur before, during or after the game official’s jurisdiction has ended or in the event that a game is terminated prior to the conclusion of regulation play.</a:t>
            </a:r>
          </a:p>
        </p:txBody>
      </p:sp>
    </p:spTree>
    <p:extLst>
      <p:ext uri="{BB962C8B-B14F-4D97-AF65-F5344CB8AC3E}">
        <p14:creationId xmlns:p14="http://schemas.microsoft.com/office/powerpoint/2010/main" val="962020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AF07A-F444-FE1C-7003-7D54F156612A}"/>
              </a:ext>
            </a:extLst>
          </p:cNvPr>
          <p:cNvSpPr>
            <a:spLocks noGrp="1"/>
          </p:cNvSpPr>
          <p:nvPr>
            <p:ph type="title"/>
          </p:nvPr>
        </p:nvSpPr>
        <p:spPr/>
        <p:txBody>
          <a:bodyPr/>
          <a:lstStyle/>
          <a:p>
            <a:r>
              <a:rPr lang="en-US" dirty="0"/>
              <a:t>DISQUALIFIED PLAYER</a:t>
            </a:r>
            <a:br>
              <a:rPr lang="en-US" dirty="0"/>
            </a:br>
            <a:r>
              <a:rPr lang="en-US" dirty="0"/>
              <a:t>RULE 2-32-6</a:t>
            </a:r>
          </a:p>
        </p:txBody>
      </p:sp>
      <p:sp>
        <p:nvSpPr>
          <p:cNvPr id="6" name="Content Placeholder 5">
            <a:extLst>
              <a:ext uri="{FF2B5EF4-FFF2-40B4-BE49-F238E27FC236}">
                <a16:creationId xmlns:a16="http://schemas.microsoft.com/office/drawing/2014/main" id="{5A623CD4-C28C-3FBC-2413-ECA38CAEF6F1}"/>
              </a:ext>
            </a:extLst>
          </p:cNvPr>
          <p:cNvSpPr>
            <a:spLocks noGrp="1"/>
          </p:cNvSpPr>
          <p:nvPr>
            <p:ph idx="1"/>
          </p:nvPr>
        </p:nvSpPr>
        <p:spPr>
          <a:xfrm>
            <a:off x="354875" y="1773373"/>
            <a:ext cx="11303726" cy="897981"/>
          </a:xfrm>
        </p:spPr>
        <p:txBody>
          <a:bodyPr/>
          <a:lstStyle/>
          <a:p>
            <a:r>
              <a:rPr lang="en-US" dirty="0">
                <a:solidFill>
                  <a:schemeClr val="tx1"/>
                </a:solidFill>
              </a:rPr>
              <a:t>A disqualified player is a player barred from further participation in a game. A disqualified player can be permitted to remain in the team box area.</a:t>
            </a:r>
          </a:p>
        </p:txBody>
      </p:sp>
      <p:pic>
        <p:nvPicPr>
          <p:cNvPr id="7" name="Picture 6">
            <a:extLst>
              <a:ext uri="{FF2B5EF4-FFF2-40B4-BE49-F238E27FC236}">
                <a16:creationId xmlns:a16="http://schemas.microsoft.com/office/drawing/2014/main" id="{7D52F240-2994-27B2-4314-0AD7A0FF01A6}"/>
              </a:ext>
            </a:extLst>
          </p:cNvPr>
          <p:cNvPicPr>
            <a:picLocks noChangeAspect="1"/>
          </p:cNvPicPr>
          <p:nvPr/>
        </p:nvPicPr>
        <p:blipFill>
          <a:blip r:embed="rId3"/>
          <a:stretch>
            <a:fillRect/>
          </a:stretch>
        </p:blipFill>
        <p:spPr>
          <a:xfrm>
            <a:off x="1324139" y="2714853"/>
            <a:ext cx="9119616" cy="3376839"/>
          </a:xfrm>
          <a:prstGeom prst="rect">
            <a:avLst/>
          </a:prstGeom>
        </p:spPr>
      </p:pic>
    </p:spTree>
    <p:extLst>
      <p:ext uri="{BB962C8B-B14F-4D97-AF65-F5344CB8AC3E}">
        <p14:creationId xmlns:p14="http://schemas.microsoft.com/office/powerpoint/2010/main" val="1972552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80023-E622-8CDB-D6D3-0E8B8E4BD6FE}"/>
              </a:ext>
            </a:extLst>
          </p:cNvPr>
          <p:cNvSpPr>
            <a:spLocks noGrp="1"/>
          </p:cNvSpPr>
          <p:nvPr>
            <p:ph type="title"/>
          </p:nvPr>
        </p:nvSpPr>
        <p:spPr>
          <a:xfrm>
            <a:off x="838200" y="365125"/>
            <a:ext cx="8491151" cy="1601698"/>
          </a:xfrm>
        </p:spPr>
        <p:txBody>
          <a:bodyPr>
            <a:normAutofit fontScale="90000"/>
          </a:bodyPr>
          <a:lstStyle/>
          <a:p>
            <a:r>
              <a:rPr lang="en-US" dirty="0"/>
              <a:t>ILLEGAL PERSONAL CONTACT/DEFENSELESS PLAYER</a:t>
            </a:r>
            <a:br>
              <a:rPr lang="en-US" dirty="0"/>
            </a:br>
            <a:r>
              <a:rPr lang="en-US" dirty="0"/>
              <a:t>RULE 9-4-3p</a:t>
            </a:r>
          </a:p>
        </p:txBody>
      </p:sp>
      <p:sp>
        <p:nvSpPr>
          <p:cNvPr id="6" name="Content Placeholder 5">
            <a:extLst>
              <a:ext uri="{FF2B5EF4-FFF2-40B4-BE49-F238E27FC236}">
                <a16:creationId xmlns:a16="http://schemas.microsoft.com/office/drawing/2014/main" id="{C30DDCB1-C3E7-6872-8928-12EBA5FA1856}"/>
              </a:ext>
            </a:extLst>
          </p:cNvPr>
          <p:cNvSpPr>
            <a:spLocks noGrp="1"/>
          </p:cNvSpPr>
          <p:nvPr>
            <p:ph idx="1"/>
          </p:nvPr>
        </p:nvSpPr>
        <p:spPr>
          <a:xfrm>
            <a:off x="315686" y="2034465"/>
            <a:ext cx="4699000" cy="4149755"/>
          </a:xfrm>
        </p:spPr>
        <p:txBody>
          <a:bodyPr/>
          <a:lstStyle/>
          <a:p>
            <a:r>
              <a:rPr lang="en-US" dirty="0">
                <a:solidFill>
                  <a:schemeClr val="tx1"/>
                </a:solidFill>
              </a:rPr>
              <a:t>No player or nonplayer shall:</a:t>
            </a:r>
          </a:p>
          <a:p>
            <a:pPr marL="457200" lvl="1" indent="0">
              <a:buNone/>
            </a:pPr>
            <a:r>
              <a:rPr lang="en-US" dirty="0">
                <a:solidFill>
                  <a:schemeClr val="tx1"/>
                </a:solidFill>
              </a:rPr>
              <a:t>p. Initiate forceful contact against a defenseless receiver as in 2-32-16b, 2-32-16c and 2-32-16e that is not:</a:t>
            </a:r>
          </a:p>
          <a:p>
            <a:pPr marL="914400" lvl="2" indent="0">
              <a:buNone/>
            </a:pPr>
            <a:r>
              <a:rPr lang="en-US" dirty="0">
                <a:solidFill>
                  <a:schemeClr val="tx1"/>
                </a:solidFill>
              </a:rPr>
              <a:t>1. Incidental contact as a result of making a play on the ball;</a:t>
            </a:r>
          </a:p>
          <a:p>
            <a:pPr marL="914400" lvl="2" indent="0">
              <a:buNone/>
            </a:pPr>
            <a:r>
              <a:rPr lang="en-US" dirty="0">
                <a:solidFill>
                  <a:schemeClr val="tx1"/>
                </a:solidFill>
              </a:rPr>
              <a:t>2. Initiated with open hands; or</a:t>
            </a:r>
          </a:p>
          <a:p>
            <a:pPr marL="914400" lvl="2" indent="0">
              <a:buNone/>
            </a:pPr>
            <a:r>
              <a:rPr lang="en-US" dirty="0">
                <a:solidFill>
                  <a:schemeClr val="tx1"/>
                </a:solidFill>
              </a:rPr>
              <a:t>3. An attempt to tackle by wrapping arm(s) around the receiver.</a:t>
            </a:r>
          </a:p>
          <a:p>
            <a:endParaRPr lang="en-US" dirty="0"/>
          </a:p>
        </p:txBody>
      </p:sp>
      <p:pic>
        <p:nvPicPr>
          <p:cNvPr id="4" name="Picture 3">
            <a:extLst>
              <a:ext uri="{FF2B5EF4-FFF2-40B4-BE49-F238E27FC236}">
                <a16:creationId xmlns:a16="http://schemas.microsoft.com/office/drawing/2014/main" id="{CC6A6E56-9FE9-C446-3A48-544BD202BCEB}"/>
              </a:ext>
            </a:extLst>
          </p:cNvPr>
          <p:cNvPicPr>
            <a:picLocks noChangeAspect="1"/>
          </p:cNvPicPr>
          <p:nvPr/>
        </p:nvPicPr>
        <p:blipFill>
          <a:blip r:embed="rId3"/>
          <a:stretch>
            <a:fillRect/>
          </a:stretch>
        </p:blipFill>
        <p:spPr>
          <a:xfrm>
            <a:off x="5159829" y="2122079"/>
            <a:ext cx="6778171" cy="2769099"/>
          </a:xfrm>
          <a:prstGeom prst="rect">
            <a:avLst/>
          </a:prstGeom>
        </p:spPr>
      </p:pic>
    </p:spTree>
    <p:extLst>
      <p:ext uri="{BB962C8B-B14F-4D97-AF65-F5344CB8AC3E}">
        <p14:creationId xmlns:p14="http://schemas.microsoft.com/office/powerpoint/2010/main" val="1641872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A1F45"/>
        </a:solidFill>
        <a:ln>
          <a:noFill/>
        </a:ln>
      </a:spPr>
      <a:bodyPr rtlCol="0" anchor="ctr"/>
      <a:lstStyle>
        <a:defPPr algn="ctr">
          <a:defRPr sz="1800"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A1F45"/>
        </a:solidFill>
        <a:ln>
          <a:noFill/>
        </a:ln>
      </a:spPr>
      <a:bodyPr rtlCol="0" anchor="ctr"/>
      <a:lstStyle>
        <a:defPPr algn="ctr">
          <a:defRPr sz="1800"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A1F45"/>
        </a:solidFill>
        <a:ln>
          <a:noFill/>
        </a:ln>
      </a:spPr>
      <a:bodyPr rtlCol="0" anchor="ctr"/>
      <a:lstStyle>
        <a:defPPr algn="ctr">
          <a:defRPr sz="1800"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3974</TotalTime>
  <Words>6383</Words>
  <Application>Microsoft Office PowerPoint</Application>
  <PresentationFormat>Widescreen</PresentationFormat>
  <Paragraphs>468</Paragraphs>
  <Slides>48</Slides>
  <Notes>46</Notes>
  <HiddenSlides>0</HiddenSlides>
  <MMClips>0</MMClips>
  <ScaleCrop>false</ScaleCrop>
  <HeadingPairs>
    <vt:vector size="4" baseType="variant">
      <vt:variant>
        <vt:lpstr>Theme</vt:lpstr>
      </vt:variant>
      <vt:variant>
        <vt:i4>4</vt:i4>
      </vt:variant>
      <vt:variant>
        <vt:lpstr>Slide Titles</vt:lpstr>
      </vt:variant>
      <vt:variant>
        <vt:i4>48</vt:i4>
      </vt:variant>
    </vt:vector>
  </HeadingPairs>
  <TitlesOfParts>
    <vt:vector size="52" baseType="lpstr">
      <vt:lpstr>Office Theme</vt:lpstr>
      <vt:lpstr>1_Office Theme</vt:lpstr>
      <vt:lpstr>2_Office Theme</vt:lpstr>
      <vt:lpstr>3_Office Theme</vt:lpstr>
      <vt:lpstr>2026 NFHS FOOTBALL RULES POWERPOINT</vt:lpstr>
      <vt:lpstr>2026 NJSIAA Rules Interpretation Team</vt:lpstr>
      <vt:lpstr>2026 NFHS FOOTBALL RULES  CHANGES</vt:lpstr>
      <vt:lpstr>PLAY CARDS RULE 1-5-3c(9)</vt:lpstr>
      <vt:lpstr>HEAD SLAP RULE 9-4-7</vt:lpstr>
      <vt:lpstr>2026 NFHS FOOTBALL EDITORIAL CHANGES</vt:lpstr>
      <vt:lpstr>GAME ENDING PROCEDURE RULE 1-1-8</vt:lpstr>
      <vt:lpstr>DISQUALIFIED PLAYER RULE 2-32-6</vt:lpstr>
      <vt:lpstr>ILLEGAL PERSONAL CONTACT/DEFENSELESS PLAYER RULE 9-4-3p</vt:lpstr>
      <vt:lpstr>BASIC SPOT RULE 10-4-4a</vt:lpstr>
      <vt:lpstr>NEW DELAY OF GAME SIGNAL</vt:lpstr>
      <vt:lpstr>2026 NFHS FOOTBALL EDITORIAL CHANGES</vt:lpstr>
      <vt:lpstr>2026 NFHS FOOTBALL EDITORIAL CHANGES</vt:lpstr>
      <vt:lpstr>2026 NFHS FOOTBALL RULES REMINDERS</vt:lpstr>
      <vt:lpstr>TOOTH &amp; MOUTH PROTECTOR RULE 1-5-1d(5)a – 4</vt:lpstr>
      <vt:lpstr>TOOTH &amp; MOUTH PROTECTOR RULE 1-5-1d(5)a – 5</vt:lpstr>
      <vt:lpstr>TOOTH &amp; MOUTH PROTECTOR RULES 1-5-1d(5)a – 4, 5</vt:lpstr>
      <vt:lpstr>ARM SLEEVES RULES 1-5-2d, 1-5-3c(6)</vt:lpstr>
      <vt:lpstr>ARM SLEEVES RULES 1-5-2d, 1-5-3c(6)</vt:lpstr>
      <vt:lpstr>ELECTRONIC SIGNS RULE 1-5-3c(2)</vt:lpstr>
      <vt:lpstr>ILLEGAL EQUIPMENT RULE 1-5-3c(3) (NEW)</vt:lpstr>
      <vt:lpstr>ILLEGAL AND IMPROPERLY WORN PLAYER EQUIPMENT</vt:lpstr>
      <vt:lpstr>ILLEGAL AND IMPROPERLY WORN PLAYER EQUIPMENT</vt:lpstr>
      <vt:lpstr>NJSIAA Guidance for IMPROPERLY WORN PLAYER EQUIPMENT</vt:lpstr>
      <vt:lpstr>ILLEGAL AND IMPROPERLY WORN PLAYER EQUIPMENT</vt:lpstr>
      <vt:lpstr>POP-UP KICK RULES 2-24-10; 6-1-11; 6-1 PENALTY</vt:lpstr>
      <vt:lpstr>2026 NFHS FOOTBALL POINTS OF EMPHASIS</vt:lpstr>
      <vt:lpstr>2026 NFHS FOOTBALL POINTS OF EMPHASIS</vt:lpstr>
      <vt:lpstr>FLAGRANT AND UNSPORTSMANLIKE FOULS</vt:lpstr>
      <vt:lpstr>FLAGRANT AND UNSPORTSMANLIKE FOULS</vt:lpstr>
      <vt:lpstr>FLAGRANT AND UNSPORTSMANLIKE FOULS</vt:lpstr>
      <vt:lpstr>HELPING THE RUNNER</vt:lpstr>
      <vt:lpstr>HELPING THE RUNNER</vt:lpstr>
      <vt:lpstr>HELPING THE RUNNER</vt:lpstr>
      <vt:lpstr>SIDELINE MANAGEMENT AND CONTROL</vt:lpstr>
      <vt:lpstr>SIDELINE MANAGEMENT AND CONTROL</vt:lpstr>
      <vt:lpstr>SIDELINE MANAGEMENT AND CONTROL</vt:lpstr>
      <vt:lpstr>IDENTIFICATION OF NFHS AUTHENTICATING MARK ON GAME BALLS</vt:lpstr>
      <vt:lpstr>NFHS Authenticating Mark Update</vt:lpstr>
      <vt:lpstr>Football</vt:lpstr>
      <vt:lpstr>2026 NFHS FOOTBALL RULES REMINDERS and EQUIPMENT ITEMS</vt:lpstr>
      <vt:lpstr>Oakley football visor (prizm clear)</vt:lpstr>
      <vt:lpstr>Football helmet covers</vt:lpstr>
      <vt:lpstr>Q-COLLAR</vt:lpstr>
      <vt:lpstr>PATELLAR TENDON STRAPS</vt:lpstr>
      <vt:lpstr>2026-27 NFHS FOOTBALL INFORMATION</vt:lpstr>
      <vt:lpstr>2027 nfhs football rule change  proposal online form</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McIntosh</dc:creator>
  <cp:lastModifiedBy>Tony Maselli</cp:lastModifiedBy>
  <cp:revision>231</cp:revision>
  <cp:lastPrinted>2026-05-13T23:57:00Z</cp:lastPrinted>
  <dcterms:created xsi:type="dcterms:W3CDTF">2024-02-15T19:09:41Z</dcterms:created>
  <dcterms:modified xsi:type="dcterms:W3CDTF">2026-07-26T22:29:35Z</dcterms:modified>
</cp:coreProperties>
</file>